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50" r:id="rId2"/>
    <p:sldMasterId id="2147483651" r:id="rId3"/>
  </p:sldMasterIdLst>
  <p:notesMasterIdLst>
    <p:notesMasterId r:id="rId79"/>
  </p:notesMasterIdLst>
  <p:sldIdLst>
    <p:sldId id="273" r:id="rId4"/>
    <p:sldId id="279" r:id="rId5"/>
    <p:sldId id="274" r:id="rId6"/>
    <p:sldId id="281" r:id="rId7"/>
    <p:sldId id="305" r:id="rId8"/>
    <p:sldId id="306" r:id="rId9"/>
    <p:sldId id="302" r:id="rId10"/>
    <p:sldId id="311" r:id="rId11"/>
    <p:sldId id="303" r:id="rId12"/>
    <p:sldId id="307" r:id="rId13"/>
    <p:sldId id="304" r:id="rId14"/>
    <p:sldId id="308" r:id="rId15"/>
    <p:sldId id="301" r:id="rId16"/>
    <p:sldId id="283" r:id="rId17"/>
    <p:sldId id="313" r:id="rId18"/>
    <p:sldId id="284" r:id="rId19"/>
    <p:sldId id="285" r:id="rId20"/>
    <p:sldId id="286" r:id="rId21"/>
    <p:sldId id="287" r:id="rId22"/>
    <p:sldId id="288" r:id="rId23"/>
    <p:sldId id="428" r:id="rId24"/>
    <p:sldId id="317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435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70" r:id="rId41"/>
    <p:sldId id="371" r:id="rId42"/>
    <p:sldId id="372" r:id="rId43"/>
    <p:sldId id="375" r:id="rId44"/>
    <p:sldId id="376" r:id="rId45"/>
    <p:sldId id="377" r:id="rId46"/>
    <p:sldId id="378" r:id="rId47"/>
    <p:sldId id="427" r:id="rId48"/>
    <p:sldId id="431" r:id="rId49"/>
    <p:sldId id="380" r:id="rId50"/>
    <p:sldId id="432" r:id="rId51"/>
    <p:sldId id="434" r:id="rId52"/>
    <p:sldId id="382" r:id="rId53"/>
    <p:sldId id="383" r:id="rId54"/>
    <p:sldId id="385" r:id="rId55"/>
    <p:sldId id="386" r:id="rId56"/>
    <p:sldId id="398" r:id="rId57"/>
    <p:sldId id="400" r:id="rId58"/>
    <p:sldId id="401" r:id="rId59"/>
    <p:sldId id="402" r:id="rId60"/>
    <p:sldId id="403" r:id="rId61"/>
    <p:sldId id="404" r:id="rId62"/>
    <p:sldId id="405" r:id="rId63"/>
    <p:sldId id="423" r:id="rId64"/>
    <p:sldId id="424" r:id="rId65"/>
    <p:sldId id="407" r:id="rId66"/>
    <p:sldId id="425" r:id="rId67"/>
    <p:sldId id="426" r:id="rId68"/>
    <p:sldId id="409" r:id="rId69"/>
    <p:sldId id="410" r:id="rId70"/>
    <p:sldId id="411" r:id="rId71"/>
    <p:sldId id="412" r:id="rId72"/>
    <p:sldId id="413" r:id="rId73"/>
    <p:sldId id="414" r:id="rId74"/>
    <p:sldId id="415" r:id="rId75"/>
    <p:sldId id="417" r:id="rId76"/>
    <p:sldId id="422" r:id="rId77"/>
    <p:sldId id="437" r:id="rId78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20000"/>
      </a:spcBef>
      <a:spcAft>
        <a:spcPct val="0"/>
      </a:spcAft>
      <a:buChar char="•"/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3200" b="1" kern="1200">
        <a:solidFill>
          <a:srgbClr val="FFFF99"/>
        </a:solidFill>
        <a:latin typeface="Arial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E5"/>
    <a:srgbClr val="FFCCFF"/>
    <a:srgbClr val="66FF66"/>
    <a:srgbClr val="008080"/>
    <a:srgbClr val="33CC33"/>
    <a:srgbClr val="DDDDDD"/>
    <a:srgbClr val="C0C0C0"/>
    <a:srgbClr val="003300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4677"/>
  </p:normalViewPr>
  <p:slideViewPr>
    <p:cSldViewPr>
      <p:cViewPr varScale="1">
        <p:scale>
          <a:sx n="84" d="100"/>
          <a:sy n="84" d="100"/>
        </p:scale>
        <p:origin x="1116" y="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74" Type="http://schemas.openxmlformats.org/officeDocument/2006/relationships/slide" Target="slides/slide71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82" Type="http://schemas.openxmlformats.org/officeDocument/2006/relationships/theme" Target="theme/theme1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openxmlformats.org/officeDocument/2006/relationships/slide" Target="slides/slide74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80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8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/Relationships>
</file>

<file path=ppt/media/image1.jpeg>
</file>

<file path=ppt/media/image11.wmf>
</file>

<file path=ppt/media/image140.png>
</file>

<file path=ppt/media/image143.png>
</file>

<file path=ppt/media/image2.png>
</file>

<file path=ppt/media/image22.png>
</file>

<file path=ppt/media/image3.png>
</file>

<file path=ppt/media/image33.jpeg>
</file>

<file path=ppt/media/image34.png>
</file>

<file path=ppt/media/image39.png>
</file>

<file path=ppt/media/image44.png>
</file>

<file path=ppt/media/image53.PNG>
</file>

<file path=ppt/media/image54.gif>
</file>

<file path=ppt/media/image55.jpeg>
</file>

<file path=ppt/media/image57.jpeg>
</file>

<file path=ppt/media/image58.png>
</file>

<file path=ppt/media/image59.png>
</file>

<file path=ppt/media/image60.wmf>
</file>

<file path=ppt/media/image81.png>
</file>

<file path=ppt/media/image82.png>
</file>

<file path=ppt/media/image86.png>
</file>

<file path=ppt/media/image9.wmf>
</file>

<file path=ppt/media/image9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0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2EE34BFC-9753-4C0B-8BF0-B253C6A285D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84597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EE34BFC-9753-4C0B-8BF0-B253C6A285DC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6271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006" descr="xn"/>
          <p:cNvPicPr>
            <a:picLocks noChangeAspect="1" noChangeArrowheads="1"/>
          </p:cNvPicPr>
          <p:nvPr userDrawn="1"/>
        </p:nvPicPr>
        <p:blipFill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2767013"/>
            <a:ext cx="8713787" cy="409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0" y="1557338"/>
            <a:ext cx="7921625" cy="892175"/>
          </a:xfrm>
        </p:spPr>
        <p:txBody>
          <a:bodyPr/>
          <a:lstStyle>
            <a:lvl1pPr algn="ctr">
              <a:defRPr sz="6000">
                <a:solidFill>
                  <a:srgbClr val="FFFFCC"/>
                </a:solidFill>
                <a:ea typeface="隶书" pitchFamily="49" charset="-122"/>
              </a:defRPr>
            </a:lvl1pPr>
          </a:lstStyle>
          <a:p>
            <a:r>
              <a:rPr lang="zh-CN" altLang="en-US"/>
              <a:t>章节内容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03350" y="692150"/>
            <a:ext cx="6400800" cy="782638"/>
          </a:xfrm>
          <a:noFill/>
          <a:ln w="9525" cmpd="sng"/>
        </p:spPr>
        <p:txBody>
          <a:bodyPr/>
          <a:lstStyle>
            <a:lvl1pPr marL="0" indent="0" algn="ctr">
              <a:defRPr sz="4000">
                <a:solidFill>
                  <a:srgbClr val="66FF66"/>
                </a:solidFill>
              </a:defRPr>
            </a:lvl1pPr>
          </a:lstStyle>
          <a:p>
            <a:r>
              <a:rPr lang="zh-CN" altLang="en-US"/>
              <a:t>课程名称</a:t>
            </a:r>
          </a:p>
        </p:txBody>
      </p:sp>
    </p:spTree>
    <p:extLst>
      <p:ext uri="{BB962C8B-B14F-4D97-AF65-F5344CB8AC3E}">
        <p14:creationId xmlns:p14="http://schemas.microsoft.com/office/powerpoint/2010/main" val="212183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38934518-D0A8-45FD-BF58-0DCC8FFF9AFE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929117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8000" y="117475"/>
            <a:ext cx="2286000" cy="62404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0" y="117475"/>
            <a:ext cx="6705600" cy="624046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51D46CA7-4EEB-4AE2-9121-20BC9C0CC864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54531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0" y="117475"/>
            <a:ext cx="9144000" cy="62404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168AD848-41B0-48B7-914D-25780B3B774F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0134760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CC1462-4746-4F5F-8DD8-DFFD76B708B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7835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0EB08-6CCD-407E-8A36-CB4B3A220E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788945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AD3F4-2E12-42D2-B61D-9C68273EBC3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6922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75132E-C249-4C98-9C33-83DCA224FB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6646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B9E135-433F-4608-8023-79FAE75745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34479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5112F-0851-45E0-8C0A-836769758F0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62527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99E649-28E5-4555-84AA-A8AE0B5280E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0073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>
              <a:defRPr>
                <a:latin typeface="SimSun" panose="02010600030101010101" pitchFamily="2" charset="-122"/>
                <a:ea typeface="SimSun" panose="02010600030101010101" pitchFamily="2" charset="-122"/>
              </a:defRPr>
            </a:lvl2pPr>
            <a:lvl3pPr>
              <a:defRPr>
                <a:latin typeface="SimSun" panose="02010600030101010101" pitchFamily="2" charset="-122"/>
                <a:ea typeface="SimSun" panose="02010600030101010101" pitchFamily="2" charset="-122"/>
              </a:defRPr>
            </a:lvl3pPr>
            <a:lvl4pPr>
              <a:defRPr>
                <a:latin typeface="SimSun" panose="02010600030101010101" pitchFamily="2" charset="-122"/>
                <a:ea typeface="SimSun" panose="02010600030101010101" pitchFamily="2" charset="-122"/>
              </a:defRPr>
            </a:lvl4pPr>
            <a:lvl5pPr>
              <a:defRPr>
                <a:latin typeface="SimSun" panose="02010600030101010101" pitchFamily="2" charset="-122"/>
                <a:ea typeface="SimSun" panose="02010600030101010101" pitchFamily="2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41585508-8364-4B33-A848-52D2438DCC82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12102319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AD3E5B-A847-4C74-AE93-E0CAF967B5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58220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B6254C-C8B4-4BFE-BA54-EC085304FC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02200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0BA14A-9499-4792-86B1-59B56A2C9B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69108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8C9D1-F530-47B3-990E-6DB7120B786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689661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41E9E5-85D7-4EFD-9EDD-51652BAFBE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21267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4959AF-58C6-4265-987D-3D5A093999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93452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F66D7-9AEE-46A6-BD61-09CF8AAD93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1062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A20FA9-C475-401D-9970-BA999694A0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14699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078091-41A4-48BE-AAF0-E459E9FA714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14865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5F3BCC-F457-47DB-8221-B095D834849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326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77C9CCFD-D9F9-4AA0-94E0-3DAFBCD3DCEC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40603688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D9216F-ECC1-4FC9-A4BC-3957F92234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757202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ED1C9A-8C67-4531-99B9-6ABF1E25598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72163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F4EB27-030A-4913-99C4-CF81A72B91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71916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A44F41-E0E7-458E-97AE-669949012FC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006684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B2AB9D-9A69-4CDC-BBF3-544E119B9D4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316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0" y="836613"/>
            <a:ext cx="4495800" cy="552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836613"/>
            <a:ext cx="4495800" cy="552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A32577C9-0FF5-47DF-B54B-90265557431C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133722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A8029B33-ACBD-4F88-89A6-9ADE895BF7DC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521979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D6CF65E3-95B2-4927-937C-5E15FE484873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658131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FBBF8112-D384-4B9C-831F-9573932B9828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622425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61630D02-90AB-427F-BAF4-B5608765E109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35671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</a:t>
            </a:r>
            <a:fld id="{ED12C0FF-BFDD-459C-B943-B6C5F931BC49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4075515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2200"/>
            </a:gs>
            <a:gs pos="50000">
              <a:srgbClr val="008E00"/>
            </a:gs>
            <a:gs pos="100000">
              <a:srgbClr val="0022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17"/>
          <p:cNvGrpSpPr>
            <a:grpSpLocks/>
          </p:cNvGrpSpPr>
          <p:nvPr userDrawn="1"/>
        </p:nvGrpSpPr>
        <p:grpSpPr bwMode="auto">
          <a:xfrm>
            <a:off x="6516688" y="4076700"/>
            <a:ext cx="2400300" cy="2230438"/>
            <a:chOff x="2200" y="1616"/>
            <a:chExt cx="1966" cy="1858"/>
          </a:xfrm>
        </p:grpSpPr>
        <p:sp>
          <p:nvSpPr>
            <p:cNvPr id="1031" name="AutoShape 118"/>
            <p:cNvSpPr>
              <a:spLocks noChangeAspect="1" noChangeArrowheads="1" noTextEdit="1"/>
            </p:cNvSpPr>
            <p:nvPr/>
          </p:nvSpPr>
          <p:spPr bwMode="auto">
            <a:xfrm>
              <a:off x="2200" y="1616"/>
              <a:ext cx="1966" cy="18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2" name="Freeform 119"/>
            <p:cNvSpPr>
              <a:spLocks/>
            </p:cNvSpPr>
            <p:nvPr/>
          </p:nvSpPr>
          <p:spPr bwMode="auto">
            <a:xfrm>
              <a:off x="3050" y="2673"/>
              <a:ext cx="584" cy="307"/>
            </a:xfrm>
            <a:custGeom>
              <a:avLst/>
              <a:gdLst>
                <a:gd name="T0" fmla="*/ 0 w 1166"/>
                <a:gd name="T1" fmla="*/ 1 h 616"/>
                <a:gd name="T2" fmla="*/ 1 w 1166"/>
                <a:gd name="T3" fmla="*/ 1 h 616"/>
                <a:gd name="T4" fmla="*/ 1 w 1166"/>
                <a:gd name="T5" fmla="*/ 0 h 616"/>
                <a:gd name="T6" fmla="*/ 1 w 1166"/>
                <a:gd name="T7" fmla="*/ 0 h 616"/>
                <a:gd name="T8" fmla="*/ 1 w 1166"/>
                <a:gd name="T9" fmla="*/ 0 h 616"/>
                <a:gd name="T10" fmla="*/ 1 w 1166"/>
                <a:gd name="T11" fmla="*/ 0 h 616"/>
                <a:gd name="T12" fmla="*/ 1 w 1166"/>
                <a:gd name="T13" fmla="*/ 0 h 616"/>
                <a:gd name="T14" fmla="*/ 1 w 1166"/>
                <a:gd name="T15" fmla="*/ 0 h 616"/>
                <a:gd name="T16" fmla="*/ 1 w 1166"/>
                <a:gd name="T17" fmla="*/ 0 h 616"/>
                <a:gd name="T18" fmla="*/ 1 w 1166"/>
                <a:gd name="T19" fmla="*/ 0 h 616"/>
                <a:gd name="T20" fmla="*/ 1 w 1166"/>
                <a:gd name="T21" fmla="*/ 0 h 616"/>
                <a:gd name="T22" fmla="*/ 1 w 1166"/>
                <a:gd name="T23" fmla="*/ 0 h 616"/>
                <a:gd name="T24" fmla="*/ 2 w 1166"/>
                <a:gd name="T25" fmla="*/ 0 h 616"/>
                <a:gd name="T26" fmla="*/ 2 w 1166"/>
                <a:gd name="T27" fmla="*/ 0 h 616"/>
                <a:gd name="T28" fmla="*/ 2 w 1166"/>
                <a:gd name="T29" fmla="*/ 0 h 616"/>
                <a:gd name="T30" fmla="*/ 2 w 1166"/>
                <a:gd name="T31" fmla="*/ 0 h 616"/>
                <a:gd name="T32" fmla="*/ 2 w 1166"/>
                <a:gd name="T33" fmla="*/ 0 h 616"/>
                <a:gd name="T34" fmla="*/ 3 w 1166"/>
                <a:gd name="T35" fmla="*/ 0 h 616"/>
                <a:gd name="T36" fmla="*/ 5 w 1166"/>
                <a:gd name="T37" fmla="*/ 0 h 616"/>
                <a:gd name="T38" fmla="*/ 4 w 1166"/>
                <a:gd name="T39" fmla="*/ 1 h 616"/>
                <a:gd name="T40" fmla="*/ 2 w 1166"/>
                <a:gd name="T41" fmla="*/ 2 h 616"/>
                <a:gd name="T42" fmla="*/ 2 w 1166"/>
                <a:gd name="T43" fmla="*/ 2 h 616"/>
                <a:gd name="T44" fmla="*/ 2 w 1166"/>
                <a:gd name="T45" fmla="*/ 2 h 616"/>
                <a:gd name="T46" fmla="*/ 2 w 1166"/>
                <a:gd name="T47" fmla="*/ 2 h 616"/>
                <a:gd name="T48" fmla="*/ 2 w 1166"/>
                <a:gd name="T49" fmla="*/ 2 h 616"/>
                <a:gd name="T50" fmla="*/ 1 w 1166"/>
                <a:gd name="T51" fmla="*/ 2 h 616"/>
                <a:gd name="T52" fmla="*/ 1 w 1166"/>
                <a:gd name="T53" fmla="*/ 2 h 616"/>
                <a:gd name="T54" fmla="*/ 1 w 1166"/>
                <a:gd name="T55" fmla="*/ 2 h 616"/>
                <a:gd name="T56" fmla="*/ 1 w 1166"/>
                <a:gd name="T57" fmla="*/ 2 h 616"/>
                <a:gd name="T58" fmla="*/ 1 w 1166"/>
                <a:gd name="T59" fmla="*/ 2 h 616"/>
                <a:gd name="T60" fmla="*/ 1 w 1166"/>
                <a:gd name="T61" fmla="*/ 2 h 616"/>
                <a:gd name="T62" fmla="*/ 1 w 1166"/>
                <a:gd name="T63" fmla="*/ 2 h 616"/>
                <a:gd name="T64" fmla="*/ 1 w 1166"/>
                <a:gd name="T65" fmla="*/ 2 h 616"/>
                <a:gd name="T66" fmla="*/ 1 w 1166"/>
                <a:gd name="T67" fmla="*/ 1 h 616"/>
                <a:gd name="T68" fmla="*/ 1 w 1166"/>
                <a:gd name="T69" fmla="*/ 1 h 616"/>
                <a:gd name="T70" fmla="*/ 1 w 1166"/>
                <a:gd name="T71" fmla="*/ 1 h 616"/>
                <a:gd name="T72" fmla="*/ 0 w 1166"/>
                <a:gd name="T73" fmla="*/ 1 h 61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1166" h="616">
                  <a:moveTo>
                    <a:pt x="0" y="355"/>
                  </a:moveTo>
                  <a:lnTo>
                    <a:pt x="14" y="293"/>
                  </a:lnTo>
                  <a:lnTo>
                    <a:pt x="28" y="242"/>
                  </a:lnTo>
                  <a:lnTo>
                    <a:pt x="43" y="195"/>
                  </a:lnTo>
                  <a:lnTo>
                    <a:pt x="61" y="158"/>
                  </a:lnTo>
                  <a:lnTo>
                    <a:pt x="79" y="124"/>
                  </a:lnTo>
                  <a:lnTo>
                    <a:pt x="100" y="97"/>
                  </a:lnTo>
                  <a:lnTo>
                    <a:pt x="124" y="75"/>
                  </a:lnTo>
                  <a:lnTo>
                    <a:pt x="150" y="57"/>
                  </a:lnTo>
                  <a:lnTo>
                    <a:pt x="179" y="43"/>
                  </a:lnTo>
                  <a:lnTo>
                    <a:pt x="211" y="32"/>
                  </a:lnTo>
                  <a:lnTo>
                    <a:pt x="246" y="24"/>
                  </a:lnTo>
                  <a:lnTo>
                    <a:pt x="288" y="18"/>
                  </a:lnTo>
                  <a:lnTo>
                    <a:pt x="333" y="12"/>
                  </a:lnTo>
                  <a:lnTo>
                    <a:pt x="382" y="8"/>
                  </a:lnTo>
                  <a:lnTo>
                    <a:pt x="437" y="4"/>
                  </a:lnTo>
                  <a:lnTo>
                    <a:pt x="496" y="0"/>
                  </a:lnTo>
                  <a:lnTo>
                    <a:pt x="760" y="108"/>
                  </a:lnTo>
                  <a:lnTo>
                    <a:pt x="1166" y="221"/>
                  </a:lnTo>
                  <a:lnTo>
                    <a:pt x="904" y="469"/>
                  </a:lnTo>
                  <a:lnTo>
                    <a:pt x="469" y="616"/>
                  </a:lnTo>
                  <a:lnTo>
                    <a:pt x="410" y="611"/>
                  </a:lnTo>
                  <a:lnTo>
                    <a:pt x="359" y="609"/>
                  </a:lnTo>
                  <a:lnTo>
                    <a:pt x="313" y="605"/>
                  </a:lnTo>
                  <a:lnTo>
                    <a:pt x="274" y="603"/>
                  </a:lnTo>
                  <a:lnTo>
                    <a:pt x="238" y="601"/>
                  </a:lnTo>
                  <a:lnTo>
                    <a:pt x="207" y="599"/>
                  </a:lnTo>
                  <a:lnTo>
                    <a:pt x="181" y="593"/>
                  </a:lnTo>
                  <a:lnTo>
                    <a:pt x="158" y="585"/>
                  </a:lnTo>
                  <a:lnTo>
                    <a:pt x="136" y="575"/>
                  </a:lnTo>
                  <a:lnTo>
                    <a:pt x="116" y="559"/>
                  </a:lnTo>
                  <a:lnTo>
                    <a:pt x="99" y="542"/>
                  </a:lnTo>
                  <a:lnTo>
                    <a:pt x="79" y="518"/>
                  </a:lnTo>
                  <a:lnTo>
                    <a:pt x="61" y="486"/>
                  </a:lnTo>
                  <a:lnTo>
                    <a:pt x="43" y="451"/>
                  </a:lnTo>
                  <a:lnTo>
                    <a:pt x="22" y="406"/>
                  </a:lnTo>
                  <a:lnTo>
                    <a:pt x="0" y="355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3" name="Freeform 120"/>
            <p:cNvSpPr>
              <a:spLocks/>
            </p:cNvSpPr>
            <p:nvPr/>
          </p:nvSpPr>
          <p:spPr bwMode="auto">
            <a:xfrm>
              <a:off x="3000" y="3252"/>
              <a:ext cx="452" cy="221"/>
            </a:xfrm>
            <a:custGeom>
              <a:avLst/>
              <a:gdLst>
                <a:gd name="T0" fmla="*/ 1 w 904"/>
                <a:gd name="T1" fmla="*/ 1 h 441"/>
                <a:gd name="T2" fmla="*/ 1 w 904"/>
                <a:gd name="T3" fmla="*/ 1 h 441"/>
                <a:gd name="T4" fmla="*/ 1 w 904"/>
                <a:gd name="T5" fmla="*/ 1 h 441"/>
                <a:gd name="T6" fmla="*/ 1 w 904"/>
                <a:gd name="T7" fmla="*/ 1 h 441"/>
                <a:gd name="T8" fmla="*/ 1 w 904"/>
                <a:gd name="T9" fmla="*/ 1 h 441"/>
                <a:gd name="T10" fmla="*/ 1 w 904"/>
                <a:gd name="T11" fmla="*/ 1 h 441"/>
                <a:gd name="T12" fmla="*/ 1 w 904"/>
                <a:gd name="T13" fmla="*/ 1 h 441"/>
                <a:gd name="T14" fmla="*/ 1 w 904"/>
                <a:gd name="T15" fmla="*/ 1 h 441"/>
                <a:gd name="T16" fmla="*/ 2 w 904"/>
                <a:gd name="T17" fmla="*/ 0 h 441"/>
                <a:gd name="T18" fmla="*/ 2 w 904"/>
                <a:gd name="T19" fmla="*/ 0 h 441"/>
                <a:gd name="T20" fmla="*/ 2 w 904"/>
                <a:gd name="T21" fmla="*/ 1 h 441"/>
                <a:gd name="T22" fmla="*/ 2 w 904"/>
                <a:gd name="T23" fmla="*/ 1 h 441"/>
                <a:gd name="T24" fmla="*/ 2 w 904"/>
                <a:gd name="T25" fmla="*/ 1 h 441"/>
                <a:gd name="T26" fmla="*/ 2 w 904"/>
                <a:gd name="T27" fmla="*/ 1 h 441"/>
                <a:gd name="T28" fmla="*/ 2 w 904"/>
                <a:gd name="T29" fmla="*/ 1 h 441"/>
                <a:gd name="T30" fmla="*/ 3 w 904"/>
                <a:gd name="T31" fmla="*/ 1 h 441"/>
                <a:gd name="T32" fmla="*/ 3 w 904"/>
                <a:gd name="T33" fmla="*/ 1 h 441"/>
                <a:gd name="T34" fmla="*/ 4 w 904"/>
                <a:gd name="T35" fmla="*/ 2 h 441"/>
                <a:gd name="T36" fmla="*/ 2 w 904"/>
                <a:gd name="T37" fmla="*/ 2 h 441"/>
                <a:gd name="T38" fmla="*/ 2 w 904"/>
                <a:gd name="T39" fmla="*/ 2 h 441"/>
                <a:gd name="T40" fmla="*/ 1 w 904"/>
                <a:gd name="T41" fmla="*/ 2 h 441"/>
                <a:gd name="T42" fmla="*/ 1 w 904"/>
                <a:gd name="T43" fmla="*/ 2 h 441"/>
                <a:gd name="T44" fmla="*/ 1 w 904"/>
                <a:gd name="T45" fmla="*/ 2 h 441"/>
                <a:gd name="T46" fmla="*/ 1 w 904"/>
                <a:gd name="T47" fmla="*/ 2 h 441"/>
                <a:gd name="T48" fmla="*/ 1 w 904"/>
                <a:gd name="T49" fmla="*/ 2 h 441"/>
                <a:gd name="T50" fmla="*/ 1 w 904"/>
                <a:gd name="T51" fmla="*/ 2 h 441"/>
                <a:gd name="T52" fmla="*/ 1 w 904"/>
                <a:gd name="T53" fmla="*/ 2 h 441"/>
                <a:gd name="T54" fmla="*/ 1 w 904"/>
                <a:gd name="T55" fmla="*/ 2 h 441"/>
                <a:gd name="T56" fmla="*/ 1 w 904"/>
                <a:gd name="T57" fmla="*/ 2 h 441"/>
                <a:gd name="T58" fmla="*/ 1 w 904"/>
                <a:gd name="T59" fmla="*/ 2 h 441"/>
                <a:gd name="T60" fmla="*/ 1 w 904"/>
                <a:gd name="T61" fmla="*/ 2 h 441"/>
                <a:gd name="T62" fmla="*/ 1 w 904"/>
                <a:gd name="T63" fmla="*/ 2 h 441"/>
                <a:gd name="T64" fmla="*/ 0 w 904"/>
                <a:gd name="T65" fmla="*/ 2 h 441"/>
                <a:gd name="T66" fmla="*/ 0 w 904"/>
                <a:gd name="T67" fmla="*/ 1 h 441"/>
                <a:gd name="T68" fmla="*/ 1 w 904"/>
                <a:gd name="T69" fmla="*/ 1 h 44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04" h="441">
                  <a:moveTo>
                    <a:pt x="6" y="201"/>
                  </a:moveTo>
                  <a:lnTo>
                    <a:pt x="45" y="152"/>
                  </a:lnTo>
                  <a:lnTo>
                    <a:pt x="80" y="110"/>
                  </a:lnTo>
                  <a:lnTo>
                    <a:pt x="116" y="77"/>
                  </a:lnTo>
                  <a:lnTo>
                    <a:pt x="147" y="49"/>
                  </a:lnTo>
                  <a:lnTo>
                    <a:pt x="179" y="29"/>
                  </a:lnTo>
                  <a:lnTo>
                    <a:pt x="208" y="14"/>
                  </a:lnTo>
                  <a:lnTo>
                    <a:pt x="240" y="4"/>
                  </a:lnTo>
                  <a:lnTo>
                    <a:pt x="271" y="0"/>
                  </a:lnTo>
                  <a:lnTo>
                    <a:pt x="303" y="0"/>
                  </a:lnTo>
                  <a:lnTo>
                    <a:pt x="338" y="4"/>
                  </a:lnTo>
                  <a:lnTo>
                    <a:pt x="374" y="14"/>
                  </a:lnTo>
                  <a:lnTo>
                    <a:pt x="413" y="26"/>
                  </a:lnTo>
                  <a:lnTo>
                    <a:pt x="455" y="41"/>
                  </a:lnTo>
                  <a:lnTo>
                    <a:pt x="500" y="59"/>
                  </a:lnTo>
                  <a:lnTo>
                    <a:pt x="551" y="79"/>
                  </a:lnTo>
                  <a:lnTo>
                    <a:pt x="606" y="102"/>
                  </a:lnTo>
                  <a:lnTo>
                    <a:pt x="904" y="427"/>
                  </a:lnTo>
                  <a:lnTo>
                    <a:pt x="293" y="441"/>
                  </a:lnTo>
                  <a:lnTo>
                    <a:pt x="273" y="429"/>
                  </a:lnTo>
                  <a:lnTo>
                    <a:pt x="256" y="419"/>
                  </a:lnTo>
                  <a:lnTo>
                    <a:pt x="238" y="411"/>
                  </a:lnTo>
                  <a:lnTo>
                    <a:pt x="220" y="404"/>
                  </a:lnTo>
                  <a:lnTo>
                    <a:pt x="204" y="400"/>
                  </a:lnTo>
                  <a:lnTo>
                    <a:pt x="189" y="394"/>
                  </a:lnTo>
                  <a:lnTo>
                    <a:pt x="173" y="390"/>
                  </a:lnTo>
                  <a:lnTo>
                    <a:pt x="159" y="386"/>
                  </a:lnTo>
                  <a:lnTo>
                    <a:pt x="106" y="370"/>
                  </a:lnTo>
                  <a:lnTo>
                    <a:pt x="67" y="350"/>
                  </a:lnTo>
                  <a:lnTo>
                    <a:pt x="37" y="331"/>
                  </a:lnTo>
                  <a:lnTo>
                    <a:pt x="15" y="307"/>
                  </a:lnTo>
                  <a:lnTo>
                    <a:pt x="4" y="283"/>
                  </a:lnTo>
                  <a:lnTo>
                    <a:pt x="0" y="258"/>
                  </a:lnTo>
                  <a:lnTo>
                    <a:pt x="0" y="230"/>
                  </a:lnTo>
                  <a:lnTo>
                    <a:pt x="6" y="201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4" name="Freeform 121"/>
            <p:cNvSpPr>
              <a:spLocks/>
            </p:cNvSpPr>
            <p:nvPr/>
          </p:nvSpPr>
          <p:spPr bwMode="auto">
            <a:xfrm>
              <a:off x="2424" y="2872"/>
              <a:ext cx="255" cy="337"/>
            </a:xfrm>
            <a:custGeom>
              <a:avLst/>
              <a:gdLst>
                <a:gd name="T0" fmla="*/ 2 w 510"/>
                <a:gd name="T1" fmla="*/ 0 h 675"/>
                <a:gd name="T2" fmla="*/ 2 w 510"/>
                <a:gd name="T3" fmla="*/ 0 h 675"/>
                <a:gd name="T4" fmla="*/ 2 w 510"/>
                <a:gd name="T5" fmla="*/ 0 h 675"/>
                <a:gd name="T6" fmla="*/ 2 w 510"/>
                <a:gd name="T7" fmla="*/ 0 h 675"/>
                <a:gd name="T8" fmla="*/ 2 w 510"/>
                <a:gd name="T9" fmla="*/ 0 h 675"/>
                <a:gd name="T10" fmla="*/ 2 w 510"/>
                <a:gd name="T11" fmla="*/ 0 h 675"/>
                <a:gd name="T12" fmla="*/ 1 w 510"/>
                <a:gd name="T13" fmla="*/ 0 h 675"/>
                <a:gd name="T14" fmla="*/ 1 w 510"/>
                <a:gd name="T15" fmla="*/ 0 h 675"/>
                <a:gd name="T16" fmla="*/ 1 w 510"/>
                <a:gd name="T17" fmla="*/ 0 h 675"/>
                <a:gd name="T18" fmla="*/ 1 w 510"/>
                <a:gd name="T19" fmla="*/ 0 h 675"/>
                <a:gd name="T20" fmla="*/ 1 w 510"/>
                <a:gd name="T21" fmla="*/ 0 h 675"/>
                <a:gd name="T22" fmla="*/ 1 w 510"/>
                <a:gd name="T23" fmla="*/ 0 h 675"/>
                <a:gd name="T24" fmla="*/ 1 w 510"/>
                <a:gd name="T25" fmla="*/ 0 h 675"/>
                <a:gd name="T26" fmla="*/ 1 w 510"/>
                <a:gd name="T27" fmla="*/ 0 h 675"/>
                <a:gd name="T28" fmla="*/ 1 w 510"/>
                <a:gd name="T29" fmla="*/ 0 h 675"/>
                <a:gd name="T30" fmla="*/ 1 w 510"/>
                <a:gd name="T31" fmla="*/ 0 h 675"/>
                <a:gd name="T32" fmla="*/ 1 w 510"/>
                <a:gd name="T33" fmla="*/ 0 h 675"/>
                <a:gd name="T34" fmla="*/ 1 w 510"/>
                <a:gd name="T35" fmla="*/ 1 h 675"/>
                <a:gd name="T36" fmla="*/ 0 w 510"/>
                <a:gd name="T37" fmla="*/ 2 h 675"/>
                <a:gd name="T38" fmla="*/ 1 w 510"/>
                <a:gd name="T39" fmla="*/ 2 h 675"/>
                <a:gd name="T40" fmla="*/ 2 w 510"/>
                <a:gd name="T41" fmla="*/ 1 h 675"/>
                <a:gd name="T42" fmla="*/ 2 w 510"/>
                <a:gd name="T43" fmla="*/ 1 h 675"/>
                <a:gd name="T44" fmla="*/ 2 w 510"/>
                <a:gd name="T45" fmla="*/ 1 h 675"/>
                <a:gd name="T46" fmla="*/ 2 w 510"/>
                <a:gd name="T47" fmla="*/ 0 h 675"/>
                <a:gd name="T48" fmla="*/ 2 w 510"/>
                <a:gd name="T49" fmla="*/ 0 h 675"/>
                <a:gd name="T50" fmla="*/ 2 w 510"/>
                <a:gd name="T51" fmla="*/ 0 h 675"/>
                <a:gd name="T52" fmla="*/ 2 w 510"/>
                <a:gd name="T53" fmla="*/ 0 h 675"/>
                <a:gd name="T54" fmla="*/ 2 w 510"/>
                <a:gd name="T55" fmla="*/ 0 h 675"/>
                <a:gd name="T56" fmla="*/ 2 w 510"/>
                <a:gd name="T57" fmla="*/ 0 h 67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10" h="675">
                  <a:moveTo>
                    <a:pt x="418" y="19"/>
                  </a:moveTo>
                  <a:lnTo>
                    <a:pt x="378" y="10"/>
                  </a:lnTo>
                  <a:lnTo>
                    <a:pt x="343" y="4"/>
                  </a:lnTo>
                  <a:lnTo>
                    <a:pt x="311" y="0"/>
                  </a:lnTo>
                  <a:lnTo>
                    <a:pt x="284" y="0"/>
                  </a:lnTo>
                  <a:lnTo>
                    <a:pt x="258" y="2"/>
                  </a:lnTo>
                  <a:lnTo>
                    <a:pt x="237" y="6"/>
                  </a:lnTo>
                  <a:lnTo>
                    <a:pt x="217" y="14"/>
                  </a:lnTo>
                  <a:lnTo>
                    <a:pt x="199" y="23"/>
                  </a:lnTo>
                  <a:lnTo>
                    <a:pt x="181" y="37"/>
                  </a:lnTo>
                  <a:lnTo>
                    <a:pt x="166" y="53"/>
                  </a:lnTo>
                  <a:lnTo>
                    <a:pt x="150" y="73"/>
                  </a:lnTo>
                  <a:lnTo>
                    <a:pt x="134" y="94"/>
                  </a:lnTo>
                  <a:lnTo>
                    <a:pt x="118" y="120"/>
                  </a:lnTo>
                  <a:lnTo>
                    <a:pt x="101" y="147"/>
                  </a:lnTo>
                  <a:lnTo>
                    <a:pt x="83" y="179"/>
                  </a:lnTo>
                  <a:lnTo>
                    <a:pt x="63" y="214"/>
                  </a:lnTo>
                  <a:lnTo>
                    <a:pt x="51" y="403"/>
                  </a:lnTo>
                  <a:lnTo>
                    <a:pt x="0" y="675"/>
                  </a:lnTo>
                  <a:lnTo>
                    <a:pt x="225" y="593"/>
                  </a:lnTo>
                  <a:lnTo>
                    <a:pt x="438" y="376"/>
                  </a:lnTo>
                  <a:lnTo>
                    <a:pt x="465" y="307"/>
                  </a:lnTo>
                  <a:lnTo>
                    <a:pt x="487" y="256"/>
                  </a:lnTo>
                  <a:lnTo>
                    <a:pt x="503" y="214"/>
                  </a:lnTo>
                  <a:lnTo>
                    <a:pt x="510" y="181"/>
                  </a:lnTo>
                  <a:lnTo>
                    <a:pt x="506" y="149"/>
                  </a:lnTo>
                  <a:lnTo>
                    <a:pt x="491" y="116"/>
                  </a:lnTo>
                  <a:lnTo>
                    <a:pt x="463" y="73"/>
                  </a:lnTo>
                  <a:lnTo>
                    <a:pt x="418" y="19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5" name="Freeform 122"/>
            <p:cNvSpPr>
              <a:spLocks/>
            </p:cNvSpPr>
            <p:nvPr/>
          </p:nvSpPr>
          <p:spPr bwMode="auto">
            <a:xfrm>
              <a:off x="3795" y="2632"/>
              <a:ext cx="371" cy="222"/>
            </a:xfrm>
            <a:custGeom>
              <a:avLst/>
              <a:gdLst>
                <a:gd name="T0" fmla="*/ 0 w 743"/>
                <a:gd name="T1" fmla="*/ 0 h 445"/>
                <a:gd name="T2" fmla="*/ 0 w 743"/>
                <a:gd name="T3" fmla="*/ 0 h 445"/>
                <a:gd name="T4" fmla="*/ 0 w 743"/>
                <a:gd name="T5" fmla="*/ 0 h 445"/>
                <a:gd name="T6" fmla="*/ 0 w 743"/>
                <a:gd name="T7" fmla="*/ 0 h 445"/>
                <a:gd name="T8" fmla="*/ 0 w 743"/>
                <a:gd name="T9" fmla="*/ 0 h 445"/>
                <a:gd name="T10" fmla="*/ 0 w 743"/>
                <a:gd name="T11" fmla="*/ 0 h 445"/>
                <a:gd name="T12" fmla="*/ 0 w 743"/>
                <a:gd name="T13" fmla="*/ 0 h 445"/>
                <a:gd name="T14" fmla="*/ 0 w 743"/>
                <a:gd name="T15" fmla="*/ 0 h 445"/>
                <a:gd name="T16" fmla="*/ 0 w 743"/>
                <a:gd name="T17" fmla="*/ 0 h 445"/>
                <a:gd name="T18" fmla="*/ 0 w 743"/>
                <a:gd name="T19" fmla="*/ 0 h 445"/>
                <a:gd name="T20" fmla="*/ 0 w 743"/>
                <a:gd name="T21" fmla="*/ 0 h 445"/>
                <a:gd name="T22" fmla="*/ 0 w 743"/>
                <a:gd name="T23" fmla="*/ 0 h 445"/>
                <a:gd name="T24" fmla="*/ 1 w 743"/>
                <a:gd name="T25" fmla="*/ 0 h 445"/>
                <a:gd name="T26" fmla="*/ 1 w 743"/>
                <a:gd name="T27" fmla="*/ 0 h 445"/>
                <a:gd name="T28" fmla="*/ 1 w 743"/>
                <a:gd name="T29" fmla="*/ 0 h 445"/>
                <a:gd name="T30" fmla="*/ 1 w 743"/>
                <a:gd name="T31" fmla="*/ 0 h 445"/>
                <a:gd name="T32" fmla="*/ 1 w 743"/>
                <a:gd name="T33" fmla="*/ 0 h 445"/>
                <a:gd name="T34" fmla="*/ 2 w 743"/>
                <a:gd name="T35" fmla="*/ 0 h 445"/>
                <a:gd name="T36" fmla="*/ 2 w 743"/>
                <a:gd name="T37" fmla="*/ 1 h 445"/>
                <a:gd name="T38" fmla="*/ 2 w 743"/>
                <a:gd name="T39" fmla="*/ 1 h 445"/>
                <a:gd name="T40" fmla="*/ 0 w 743"/>
                <a:gd name="T41" fmla="*/ 1 h 445"/>
                <a:gd name="T42" fmla="*/ 0 w 743"/>
                <a:gd name="T43" fmla="*/ 1 h 445"/>
                <a:gd name="T44" fmla="*/ 0 w 743"/>
                <a:gd name="T45" fmla="*/ 1 h 445"/>
                <a:gd name="T46" fmla="*/ 0 w 743"/>
                <a:gd name="T47" fmla="*/ 1 h 445"/>
                <a:gd name="T48" fmla="*/ 0 w 743"/>
                <a:gd name="T49" fmla="*/ 1 h 445"/>
                <a:gd name="T50" fmla="*/ 0 w 743"/>
                <a:gd name="T51" fmla="*/ 1 h 445"/>
                <a:gd name="T52" fmla="*/ 0 w 743"/>
                <a:gd name="T53" fmla="*/ 1 h 445"/>
                <a:gd name="T54" fmla="*/ 0 w 743"/>
                <a:gd name="T55" fmla="*/ 0 h 445"/>
                <a:gd name="T56" fmla="*/ 0 w 743"/>
                <a:gd name="T57" fmla="*/ 0 h 44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43" h="445">
                  <a:moveTo>
                    <a:pt x="0" y="146"/>
                  </a:moveTo>
                  <a:lnTo>
                    <a:pt x="24" y="113"/>
                  </a:lnTo>
                  <a:lnTo>
                    <a:pt x="46" y="83"/>
                  </a:lnTo>
                  <a:lnTo>
                    <a:pt x="67" y="59"/>
                  </a:lnTo>
                  <a:lnTo>
                    <a:pt x="87" y="40"/>
                  </a:lnTo>
                  <a:lnTo>
                    <a:pt x="109" y="26"/>
                  </a:lnTo>
                  <a:lnTo>
                    <a:pt x="128" y="14"/>
                  </a:lnTo>
                  <a:lnTo>
                    <a:pt x="148" y="6"/>
                  </a:lnTo>
                  <a:lnTo>
                    <a:pt x="168" y="2"/>
                  </a:lnTo>
                  <a:lnTo>
                    <a:pt x="189" y="0"/>
                  </a:lnTo>
                  <a:lnTo>
                    <a:pt x="211" y="2"/>
                  </a:lnTo>
                  <a:lnTo>
                    <a:pt x="237" y="6"/>
                  </a:lnTo>
                  <a:lnTo>
                    <a:pt x="262" y="12"/>
                  </a:lnTo>
                  <a:lnTo>
                    <a:pt x="292" y="20"/>
                  </a:lnTo>
                  <a:lnTo>
                    <a:pt x="321" y="32"/>
                  </a:lnTo>
                  <a:lnTo>
                    <a:pt x="357" y="44"/>
                  </a:lnTo>
                  <a:lnTo>
                    <a:pt x="394" y="55"/>
                  </a:lnTo>
                  <a:lnTo>
                    <a:pt x="526" y="189"/>
                  </a:lnTo>
                  <a:lnTo>
                    <a:pt x="743" y="361"/>
                  </a:lnTo>
                  <a:lnTo>
                    <a:pt x="524" y="445"/>
                  </a:lnTo>
                  <a:lnTo>
                    <a:pt x="221" y="424"/>
                  </a:lnTo>
                  <a:lnTo>
                    <a:pt x="156" y="390"/>
                  </a:lnTo>
                  <a:lnTo>
                    <a:pt x="105" y="367"/>
                  </a:lnTo>
                  <a:lnTo>
                    <a:pt x="65" y="347"/>
                  </a:lnTo>
                  <a:lnTo>
                    <a:pt x="38" y="325"/>
                  </a:lnTo>
                  <a:lnTo>
                    <a:pt x="20" y="302"/>
                  </a:lnTo>
                  <a:lnTo>
                    <a:pt x="8" y="266"/>
                  </a:lnTo>
                  <a:lnTo>
                    <a:pt x="2" y="215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6" name="Freeform 123"/>
            <p:cNvSpPr>
              <a:spLocks/>
            </p:cNvSpPr>
            <p:nvPr/>
          </p:nvSpPr>
          <p:spPr bwMode="auto">
            <a:xfrm>
              <a:off x="3278" y="1771"/>
              <a:ext cx="322" cy="262"/>
            </a:xfrm>
            <a:custGeom>
              <a:avLst/>
              <a:gdLst>
                <a:gd name="T0" fmla="*/ 2 w 646"/>
                <a:gd name="T1" fmla="*/ 1 h 524"/>
                <a:gd name="T2" fmla="*/ 1 w 646"/>
                <a:gd name="T3" fmla="*/ 0 h 524"/>
                <a:gd name="T4" fmla="*/ 0 w 646"/>
                <a:gd name="T5" fmla="*/ 0 h 524"/>
                <a:gd name="T6" fmla="*/ 0 w 646"/>
                <a:gd name="T7" fmla="*/ 1 h 524"/>
                <a:gd name="T8" fmla="*/ 0 w 646"/>
                <a:gd name="T9" fmla="*/ 2 h 524"/>
                <a:gd name="T10" fmla="*/ 1 w 646"/>
                <a:gd name="T11" fmla="*/ 3 h 524"/>
                <a:gd name="T12" fmla="*/ 2 w 646"/>
                <a:gd name="T13" fmla="*/ 3 h 524"/>
                <a:gd name="T14" fmla="*/ 2 w 646"/>
                <a:gd name="T15" fmla="*/ 1 h 52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46" h="524">
                  <a:moveTo>
                    <a:pt x="646" y="217"/>
                  </a:moveTo>
                  <a:lnTo>
                    <a:pt x="398" y="0"/>
                  </a:lnTo>
                  <a:lnTo>
                    <a:pt x="179" y="0"/>
                  </a:lnTo>
                  <a:lnTo>
                    <a:pt x="0" y="108"/>
                  </a:lnTo>
                  <a:lnTo>
                    <a:pt x="162" y="343"/>
                  </a:lnTo>
                  <a:lnTo>
                    <a:pt x="361" y="524"/>
                  </a:lnTo>
                  <a:lnTo>
                    <a:pt x="593" y="524"/>
                  </a:lnTo>
                  <a:lnTo>
                    <a:pt x="646" y="217"/>
                  </a:lnTo>
                  <a:close/>
                </a:path>
              </a:pathLst>
            </a:custGeom>
            <a:solidFill>
              <a:srgbClr val="00420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7" name="Freeform 124"/>
            <p:cNvSpPr>
              <a:spLocks/>
            </p:cNvSpPr>
            <p:nvPr/>
          </p:nvSpPr>
          <p:spPr bwMode="auto">
            <a:xfrm>
              <a:off x="3547" y="1625"/>
              <a:ext cx="221" cy="1332"/>
            </a:xfrm>
            <a:custGeom>
              <a:avLst/>
              <a:gdLst>
                <a:gd name="T0" fmla="*/ 1 w 441"/>
                <a:gd name="T1" fmla="*/ 10 h 2664"/>
                <a:gd name="T2" fmla="*/ 1 w 441"/>
                <a:gd name="T3" fmla="*/ 8 h 2664"/>
                <a:gd name="T4" fmla="*/ 2 w 441"/>
                <a:gd name="T5" fmla="*/ 5 h 2664"/>
                <a:gd name="T6" fmla="*/ 2 w 441"/>
                <a:gd name="T7" fmla="*/ 5 h 2664"/>
                <a:gd name="T8" fmla="*/ 2 w 441"/>
                <a:gd name="T9" fmla="*/ 4 h 2664"/>
                <a:gd name="T10" fmla="*/ 2 w 441"/>
                <a:gd name="T11" fmla="*/ 4 h 2664"/>
                <a:gd name="T12" fmla="*/ 2 w 441"/>
                <a:gd name="T13" fmla="*/ 4 h 2664"/>
                <a:gd name="T14" fmla="*/ 2 w 441"/>
                <a:gd name="T15" fmla="*/ 3 h 2664"/>
                <a:gd name="T16" fmla="*/ 2 w 441"/>
                <a:gd name="T17" fmla="*/ 3 h 2664"/>
                <a:gd name="T18" fmla="*/ 2 w 441"/>
                <a:gd name="T19" fmla="*/ 3 h 2664"/>
                <a:gd name="T20" fmla="*/ 2 w 441"/>
                <a:gd name="T21" fmla="*/ 3 h 2664"/>
                <a:gd name="T22" fmla="*/ 2 w 441"/>
                <a:gd name="T23" fmla="*/ 2 h 2664"/>
                <a:gd name="T24" fmla="*/ 2 w 441"/>
                <a:gd name="T25" fmla="*/ 2 h 2664"/>
                <a:gd name="T26" fmla="*/ 1 w 441"/>
                <a:gd name="T27" fmla="*/ 2 h 2664"/>
                <a:gd name="T28" fmla="*/ 1 w 441"/>
                <a:gd name="T29" fmla="*/ 2 h 2664"/>
                <a:gd name="T30" fmla="*/ 1 w 441"/>
                <a:gd name="T31" fmla="*/ 2 h 2664"/>
                <a:gd name="T32" fmla="*/ 1 w 441"/>
                <a:gd name="T33" fmla="*/ 1 h 2664"/>
                <a:gd name="T34" fmla="*/ 1 w 441"/>
                <a:gd name="T35" fmla="*/ 1 h 2664"/>
                <a:gd name="T36" fmla="*/ 0 w 441"/>
                <a:gd name="T37" fmla="*/ 1 h 2664"/>
                <a:gd name="T38" fmla="*/ 0 w 441"/>
                <a:gd name="T39" fmla="*/ 0 h 2664"/>
                <a:gd name="T40" fmla="*/ 1 w 441"/>
                <a:gd name="T41" fmla="*/ 1 h 2664"/>
                <a:gd name="T42" fmla="*/ 1 w 441"/>
                <a:gd name="T43" fmla="*/ 1 h 2664"/>
                <a:gd name="T44" fmla="*/ 2 w 441"/>
                <a:gd name="T45" fmla="*/ 2 h 2664"/>
                <a:gd name="T46" fmla="*/ 2 w 441"/>
                <a:gd name="T47" fmla="*/ 2 h 2664"/>
                <a:gd name="T48" fmla="*/ 2 w 441"/>
                <a:gd name="T49" fmla="*/ 2 h 2664"/>
                <a:gd name="T50" fmla="*/ 2 w 441"/>
                <a:gd name="T51" fmla="*/ 3 h 2664"/>
                <a:gd name="T52" fmla="*/ 2 w 441"/>
                <a:gd name="T53" fmla="*/ 3 h 2664"/>
                <a:gd name="T54" fmla="*/ 2 w 441"/>
                <a:gd name="T55" fmla="*/ 4 h 2664"/>
                <a:gd name="T56" fmla="*/ 2 w 441"/>
                <a:gd name="T57" fmla="*/ 4 h 2664"/>
                <a:gd name="T58" fmla="*/ 2 w 441"/>
                <a:gd name="T59" fmla="*/ 4 h 2664"/>
                <a:gd name="T60" fmla="*/ 2 w 441"/>
                <a:gd name="T61" fmla="*/ 5 h 2664"/>
                <a:gd name="T62" fmla="*/ 2 w 441"/>
                <a:gd name="T63" fmla="*/ 5 h 2664"/>
                <a:gd name="T64" fmla="*/ 2 w 441"/>
                <a:gd name="T65" fmla="*/ 6 h 2664"/>
                <a:gd name="T66" fmla="*/ 2 w 441"/>
                <a:gd name="T67" fmla="*/ 6 h 2664"/>
                <a:gd name="T68" fmla="*/ 2 w 441"/>
                <a:gd name="T69" fmla="*/ 6 h 2664"/>
                <a:gd name="T70" fmla="*/ 2 w 441"/>
                <a:gd name="T71" fmla="*/ 7 h 2664"/>
                <a:gd name="T72" fmla="*/ 1 w 441"/>
                <a:gd name="T73" fmla="*/ 10 h 2664"/>
                <a:gd name="T74" fmla="*/ 1 w 441"/>
                <a:gd name="T75" fmla="*/ 11 h 2664"/>
                <a:gd name="T76" fmla="*/ 0 w 441"/>
                <a:gd name="T77" fmla="*/ 10 h 2664"/>
                <a:gd name="T78" fmla="*/ 1 w 441"/>
                <a:gd name="T79" fmla="*/ 10 h 266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441" h="2664">
                  <a:moveTo>
                    <a:pt x="106" y="2375"/>
                  </a:moveTo>
                  <a:lnTo>
                    <a:pt x="215" y="1995"/>
                  </a:lnTo>
                  <a:lnTo>
                    <a:pt x="341" y="1122"/>
                  </a:lnTo>
                  <a:lnTo>
                    <a:pt x="337" y="1026"/>
                  </a:lnTo>
                  <a:lnTo>
                    <a:pt x="333" y="937"/>
                  </a:lnTo>
                  <a:lnTo>
                    <a:pt x="331" y="854"/>
                  </a:lnTo>
                  <a:lnTo>
                    <a:pt x="331" y="782"/>
                  </a:lnTo>
                  <a:lnTo>
                    <a:pt x="329" y="713"/>
                  </a:lnTo>
                  <a:lnTo>
                    <a:pt x="325" y="648"/>
                  </a:lnTo>
                  <a:lnTo>
                    <a:pt x="319" y="589"/>
                  </a:lnTo>
                  <a:lnTo>
                    <a:pt x="309" y="531"/>
                  </a:lnTo>
                  <a:lnTo>
                    <a:pt x="295" y="478"/>
                  </a:lnTo>
                  <a:lnTo>
                    <a:pt x="276" y="425"/>
                  </a:lnTo>
                  <a:lnTo>
                    <a:pt x="250" y="372"/>
                  </a:lnTo>
                  <a:lnTo>
                    <a:pt x="217" y="321"/>
                  </a:lnTo>
                  <a:lnTo>
                    <a:pt x="177" y="266"/>
                  </a:lnTo>
                  <a:lnTo>
                    <a:pt x="128" y="210"/>
                  </a:lnTo>
                  <a:lnTo>
                    <a:pt x="69" y="153"/>
                  </a:lnTo>
                  <a:lnTo>
                    <a:pt x="0" y="90"/>
                  </a:lnTo>
                  <a:lnTo>
                    <a:pt x="0" y="0"/>
                  </a:lnTo>
                  <a:lnTo>
                    <a:pt x="110" y="100"/>
                  </a:lnTo>
                  <a:lnTo>
                    <a:pt x="203" y="201"/>
                  </a:lnTo>
                  <a:lnTo>
                    <a:pt x="278" y="299"/>
                  </a:lnTo>
                  <a:lnTo>
                    <a:pt x="335" y="396"/>
                  </a:lnTo>
                  <a:lnTo>
                    <a:pt x="378" y="492"/>
                  </a:lnTo>
                  <a:lnTo>
                    <a:pt x="410" y="587"/>
                  </a:lnTo>
                  <a:lnTo>
                    <a:pt x="429" y="683"/>
                  </a:lnTo>
                  <a:lnTo>
                    <a:pt x="439" y="780"/>
                  </a:lnTo>
                  <a:lnTo>
                    <a:pt x="441" y="876"/>
                  </a:lnTo>
                  <a:lnTo>
                    <a:pt x="435" y="975"/>
                  </a:lnTo>
                  <a:lnTo>
                    <a:pt x="423" y="1075"/>
                  </a:lnTo>
                  <a:lnTo>
                    <a:pt x="410" y="1177"/>
                  </a:lnTo>
                  <a:lnTo>
                    <a:pt x="392" y="1282"/>
                  </a:lnTo>
                  <a:lnTo>
                    <a:pt x="374" y="1388"/>
                  </a:lnTo>
                  <a:lnTo>
                    <a:pt x="356" y="1498"/>
                  </a:lnTo>
                  <a:lnTo>
                    <a:pt x="341" y="1613"/>
                  </a:lnTo>
                  <a:lnTo>
                    <a:pt x="126" y="2556"/>
                  </a:lnTo>
                  <a:lnTo>
                    <a:pt x="35" y="2664"/>
                  </a:lnTo>
                  <a:lnTo>
                    <a:pt x="0" y="2556"/>
                  </a:lnTo>
                  <a:lnTo>
                    <a:pt x="106" y="2375"/>
                  </a:lnTo>
                  <a:close/>
                </a:path>
              </a:pathLst>
            </a:custGeom>
            <a:solidFill>
              <a:srgbClr val="3300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8" name="Freeform 125"/>
            <p:cNvSpPr>
              <a:spLocks/>
            </p:cNvSpPr>
            <p:nvPr/>
          </p:nvSpPr>
          <p:spPr bwMode="auto">
            <a:xfrm>
              <a:off x="2532" y="1933"/>
              <a:ext cx="997" cy="1538"/>
            </a:xfrm>
            <a:custGeom>
              <a:avLst/>
              <a:gdLst>
                <a:gd name="T0" fmla="*/ 4 w 1993"/>
                <a:gd name="T1" fmla="*/ 0 h 3080"/>
                <a:gd name="T2" fmla="*/ 4 w 1993"/>
                <a:gd name="T3" fmla="*/ 0 h 3080"/>
                <a:gd name="T4" fmla="*/ 2 w 1993"/>
                <a:gd name="T5" fmla="*/ 0 h 3080"/>
                <a:gd name="T6" fmla="*/ 2 w 1993"/>
                <a:gd name="T7" fmla="*/ 0 h 3080"/>
                <a:gd name="T8" fmla="*/ 3 w 1993"/>
                <a:gd name="T9" fmla="*/ 2 h 3080"/>
                <a:gd name="T10" fmla="*/ 3 w 1993"/>
                <a:gd name="T11" fmla="*/ 9 h 3080"/>
                <a:gd name="T12" fmla="*/ 2 w 1993"/>
                <a:gd name="T13" fmla="*/ 10 h 3080"/>
                <a:gd name="T14" fmla="*/ 1 w 1993"/>
                <a:gd name="T15" fmla="*/ 10 h 3080"/>
                <a:gd name="T16" fmla="*/ 1 w 1993"/>
                <a:gd name="T17" fmla="*/ 10 h 3080"/>
                <a:gd name="T18" fmla="*/ 3 w 1993"/>
                <a:gd name="T19" fmla="*/ 10 h 3080"/>
                <a:gd name="T20" fmla="*/ 3 w 1993"/>
                <a:gd name="T21" fmla="*/ 11 h 3080"/>
                <a:gd name="T22" fmla="*/ 4 w 1993"/>
                <a:gd name="T23" fmla="*/ 11 h 3080"/>
                <a:gd name="T24" fmla="*/ 4 w 1993"/>
                <a:gd name="T25" fmla="*/ 11 h 3080"/>
                <a:gd name="T26" fmla="*/ 4 w 1993"/>
                <a:gd name="T27" fmla="*/ 12 h 3080"/>
                <a:gd name="T28" fmla="*/ 5 w 1993"/>
                <a:gd name="T29" fmla="*/ 11 h 3080"/>
                <a:gd name="T30" fmla="*/ 4 w 1993"/>
                <a:gd name="T31" fmla="*/ 11 h 3080"/>
                <a:gd name="T32" fmla="*/ 4 w 1993"/>
                <a:gd name="T33" fmla="*/ 10 h 3080"/>
                <a:gd name="T34" fmla="*/ 4 w 1993"/>
                <a:gd name="T35" fmla="*/ 10 h 3080"/>
                <a:gd name="T36" fmla="*/ 4 w 1993"/>
                <a:gd name="T37" fmla="*/ 9 h 3080"/>
                <a:gd name="T38" fmla="*/ 5 w 1993"/>
                <a:gd name="T39" fmla="*/ 9 h 3080"/>
                <a:gd name="T40" fmla="*/ 5 w 1993"/>
                <a:gd name="T41" fmla="*/ 9 h 3080"/>
                <a:gd name="T42" fmla="*/ 5 w 1993"/>
                <a:gd name="T43" fmla="*/ 9 h 3080"/>
                <a:gd name="T44" fmla="*/ 6 w 1993"/>
                <a:gd name="T45" fmla="*/ 9 h 3080"/>
                <a:gd name="T46" fmla="*/ 6 w 1993"/>
                <a:gd name="T47" fmla="*/ 8 h 3080"/>
                <a:gd name="T48" fmla="*/ 6 w 1993"/>
                <a:gd name="T49" fmla="*/ 8 h 3080"/>
                <a:gd name="T50" fmla="*/ 7 w 1993"/>
                <a:gd name="T51" fmla="*/ 8 h 3080"/>
                <a:gd name="T52" fmla="*/ 8 w 1993"/>
                <a:gd name="T53" fmla="*/ 8 h 3080"/>
                <a:gd name="T54" fmla="*/ 8 w 1993"/>
                <a:gd name="T55" fmla="*/ 8 h 3080"/>
                <a:gd name="T56" fmla="*/ 8 w 1993"/>
                <a:gd name="T57" fmla="*/ 6 h 3080"/>
                <a:gd name="T58" fmla="*/ 7 w 1993"/>
                <a:gd name="T59" fmla="*/ 7 h 3080"/>
                <a:gd name="T60" fmla="*/ 7 w 1993"/>
                <a:gd name="T61" fmla="*/ 7 h 3080"/>
                <a:gd name="T62" fmla="*/ 6 w 1993"/>
                <a:gd name="T63" fmla="*/ 8 h 3080"/>
                <a:gd name="T64" fmla="*/ 6 w 1993"/>
                <a:gd name="T65" fmla="*/ 8 h 3080"/>
                <a:gd name="T66" fmla="*/ 5 w 1993"/>
                <a:gd name="T67" fmla="*/ 8 h 3080"/>
                <a:gd name="T68" fmla="*/ 5 w 1993"/>
                <a:gd name="T69" fmla="*/ 8 h 3080"/>
                <a:gd name="T70" fmla="*/ 5 w 1993"/>
                <a:gd name="T71" fmla="*/ 8 h 3080"/>
                <a:gd name="T72" fmla="*/ 4 w 1993"/>
                <a:gd name="T73" fmla="*/ 9 h 3080"/>
                <a:gd name="T74" fmla="*/ 4 w 1993"/>
                <a:gd name="T75" fmla="*/ 9 h 3080"/>
                <a:gd name="T76" fmla="*/ 3 w 1993"/>
                <a:gd name="T77" fmla="*/ 6 h 3080"/>
                <a:gd name="T78" fmla="*/ 4 w 1993"/>
                <a:gd name="T79" fmla="*/ 1 h 308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1993" h="3080">
                  <a:moveTo>
                    <a:pt x="772" y="471"/>
                  </a:moveTo>
                  <a:lnTo>
                    <a:pt x="863" y="181"/>
                  </a:lnTo>
                  <a:lnTo>
                    <a:pt x="863" y="18"/>
                  </a:lnTo>
                  <a:lnTo>
                    <a:pt x="827" y="73"/>
                  </a:lnTo>
                  <a:lnTo>
                    <a:pt x="701" y="73"/>
                  </a:lnTo>
                  <a:lnTo>
                    <a:pt x="504" y="18"/>
                  </a:lnTo>
                  <a:lnTo>
                    <a:pt x="287" y="0"/>
                  </a:lnTo>
                  <a:lnTo>
                    <a:pt x="414" y="55"/>
                  </a:lnTo>
                  <a:lnTo>
                    <a:pt x="792" y="128"/>
                  </a:lnTo>
                  <a:lnTo>
                    <a:pt x="593" y="634"/>
                  </a:lnTo>
                  <a:lnTo>
                    <a:pt x="611" y="2284"/>
                  </a:lnTo>
                  <a:lnTo>
                    <a:pt x="648" y="2538"/>
                  </a:lnTo>
                  <a:lnTo>
                    <a:pt x="683" y="2737"/>
                  </a:lnTo>
                  <a:lnTo>
                    <a:pt x="504" y="2755"/>
                  </a:lnTo>
                  <a:lnTo>
                    <a:pt x="270" y="2755"/>
                  </a:lnTo>
                  <a:lnTo>
                    <a:pt x="20" y="2592"/>
                  </a:lnTo>
                  <a:lnTo>
                    <a:pt x="0" y="2682"/>
                  </a:lnTo>
                  <a:lnTo>
                    <a:pt x="217" y="2810"/>
                  </a:lnTo>
                  <a:lnTo>
                    <a:pt x="504" y="2810"/>
                  </a:lnTo>
                  <a:lnTo>
                    <a:pt x="683" y="2810"/>
                  </a:lnTo>
                  <a:lnTo>
                    <a:pt x="715" y="2844"/>
                  </a:lnTo>
                  <a:lnTo>
                    <a:pt x="741" y="2875"/>
                  </a:lnTo>
                  <a:lnTo>
                    <a:pt x="758" y="2903"/>
                  </a:lnTo>
                  <a:lnTo>
                    <a:pt x="774" y="2932"/>
                  </a:lnTo>
                  <a:lnTo>
                    <a:pt x="788" y="2964"/>
                  </a:lnTo>
                  <a:lnTo>
                    <a:pt x="800" y="2997"/>
                  </a:lnTo>
                  <a:lnTo>
                    <a:pt x="813" y="3035"/>
                  </a:lnTo>
                  <a:lnTo>
                    <a:pt x="827" y="3080"/>
                  </a:lnTo>
                  <a:lnTo>
                    <a:pt x="1077" y="3080"/>
                  </a:lnTo>
                  <a:lnTo>
                    <a:pt x="1034" y="3019"/>
                  </a:lnTo>
                  <a:lnTo>
                    <a:pt x="1001" y="2960"/>
                  </a:lnTo>
                  <a:lnTo>
                    <a:pt x="973" y="2899"/>
                  </a:lnTo>
                  <a:lnTo>
                    <a:pt x="951" y="2838"/>
                  </a:lnTo>
                  <a:lnTo>
                    <a:pt x="930" y="2775"/>
                  </a:lnTo>
                  <a:lnTo>
                    <a:pt x="910" y="2712"/>
                  </a:lnTo>
                  <a:lnTo>
                    <a:pt x="888" y="2645"/>
                  </a:lnTo>
                  <a:lnTo>
                    <a:pt x="863" y="2574"/>
                  </a:lnTo>
                  <a:lnTo>
                    <a:pt x="932" y="2523"/>
                  </a:lnTo>
                  <a:lnTo>
                    <a:pt x="993" y="2479"/>
                  </a:lnTo>
                  <a:lnTo>
                    <a:pt x="1046" y="2442"/>
                  </a:lnTo>
                  <a:lnTo>
                    <a:pt x="1093" y="2412"/>
                  </a:lnTo>
                  <a:lnTo>
                    <a:pt x="1137" y="2385"/>
                  </a:lnTo>
                  <a:lnTo>
                    <a:pt x="1176" y="2363"/>
                  </a:lnTo>
                  <a:lnTo>
                    <a:pt x="1213" y="2344"/>
                  </a:lnTo>
                  <a:lnTo>
                    <a:pt x="1249" y="2328"/>
                  </a:lnTo>
                  <a:lnTo>
                    <a:pt x="1284" y="2312"/>
                  </a:lnTo>
                  <a:lnTo>
                    <a:pt x="1322" y="2298"/>
                  </a:lnTo>
                  <a:lnTo>
                    <a:pt x="1361" y="2282"/>
                  </a:lnTo>
                  <a:lnTo>
                    <a:pt x="1404" y="2267"/>
                  </a:lnTo>
                  <a:lnTo>
                    <a:pt x="1452" y="2249"/>
                  </a:lnTo>
                  <a:lnTo>
                    <a:pt x="1505" y="2227"/>
                  </a:lnTo>
                  <a:lnTo>
                    <a:pt x="1566" y="2204"/>
                  </a:lnTo>
                  <a:lnTo>
                    <a:pt x="1635" y="2174"/>
                  </a:lnTo>
                  <a:lnTo>
                    <a:pt x="1814" y="2229"/>
                  </a:lnTo>
                  <a:lnTo>
                    <a:pt x="1958" y="2229"/>
                  </a:lnTo>
                  <a:lnTo>
                    <a:pt x="1814" y="2174"/>
                  </a:lnTo>
                  <a:lnTo>
                    <a:pt x="1796" y="1975"/>
                  </a:lnTo>
                  <a:lnTo>
                    <a:pt x="1993" y="1650"/>
                  </a:lnTo>
                  <a:lnTo>
                    <a:pt x="1976" y="1432"/>
                  </a:lnTo>
                  <a:lnTo>
                    <a:pt x="1779" y="1832"/>
                  </a:lnTo>
                  <a:lnTo>
                    <a:pt x="1635" y="1993"/>
                  </a:lnTo>
                  <a:lnTo>
                    <a:pt x="1578" y="2019"/>
                  </a:lnTo>
                  <a:lnTo>
                    <a:pt x="1523" y="2044"/>
                  </a:lnTo>
                  <a:lnTo>
                    <a:pt x="1467" y="2070"/>
                  </a:lnTo>
                  <a:lnTo>
                    <a:pt x="1412" y="2093"/>
                  </a:lnTo>
                  <a:lnTo>
                    <a:pt x="1357" y="2117"/>
                  </a:lnTo>
                  <a:lnTo>
                    <a:pt x="1304" y="2143"/>
                  </a:lnTo>
                  <a:lnTo>
                    <a:pt x="1249" y="2166"/>
                  </a:lnTo>
                  <a:lnTo>
                    <a:pt x="1196" y="2190"/>
                  </a:lnTo>
                  <a:lnTo>
                    <a:pt x="1142" y="2214"/>
                  </a:lnTo>
                  <a:lnTo>
                    <a:pt x="1087" y="2239"/>
                  </a:lnTo>
                  <a:lnTo>
                    <a:pt x="1034" y="2265"/>
                  </a:lnTo>
                  <a:lnTo>
                    <a:pt x="979" y="2292"/>
                  </a:lnTo>
                  <a:lnTo>
                    <a:pt x="924" y="2320"/>
                  </a:lnTo>
                  <a:lnTo>
                    <a:pt x="869" y="2349"/>
                  </a:lnTo>
                  <a:lnTo>
                    <a:pt x="811" y="2379"/>
                  </a:lnTo>
                  <a:lnTo>
                    <a:pt x="754" y="2410"/>
                  </a:lnTo>
                  <a:lnTo>
                    <a:pt x="683" y="1595"/>
                  </a:lnTo>
                  <a:lnTo>
                    <a:pt x="683" y="743"/>
                  </a:lnTo>
                  <a:lnTo>
                    <a:pt x="772" y="471"/>
                  </a:lnTo>
                  <a:close/>
                </a:path>
              </a:pathLst>
            </a:custGeom>
            <a:solidFill>
              <a:srgbClr val="3300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39" name="Freeform 126"/>
            <p:cNvSpPr>
              <a:spLocks/>
            </p:cNvSpPr>
            <p:nvPr/>
          </p:nvSpPr>
          <p:spPr bwMode="auto">
            <a:xfrm>
              <a:off x="3190" y="1838"/>
              <a:ext cx="957" cy="934"/>
            </a:xfrm>
            <a:custGeom>
              <a:avLst/>
              <a:gdLst>
                <a:gd name="T0" fmla="*/ 4 w 1915"/>
                <a:gd name="T1" fmla="*/ 0 h 1869"/>
                <a:gd name="T2" fmla="*/ 4 w 1915"/>
                <a:gd name="T3" fmla="*/ 0 h 1869"/>
                <a:gd name="T4" fmla="*/ 4 w 1915"/>
                <a:gd name="T5" fmla="*/ 0 h 1869"/>
                <a:gd name="T6" fmla="*/ 5 w 1915"/>
                <a:gd name="T7" fmla="*/ 0 h 1869"/>
                <a:gd name="T8" fmla="*/ 5 w 1915"/>
                <a:gd name="T9" fmla="*/ 0 h 1869"/>
                <a:gd name="T10" fmla="*/ 5 w 1915"/>
                <a:gd name="T11" fmla="*/ 0 h 1869"/>
                <a:gd name="T12" fmla="*/ 6 w 1915"/>
                <a:gd name="T13" fmla="*/ 1 h 1869"/>
                <a:gd name="T14" fmla="*/ 6 w 1915"/>
                <a:gd name="T15" fmla="*/ 1 h 1869"/>
                <a:gd name="T16" fmla="*/ 6 w 1915"/>
                <a:gd name="T17" fmla="*/ 1 h 1869"/>
                <a:gd name="T18" fmla="*/ 6 w 1915"/>
                <a:gd name="T19" fmla="*/ 1 h 1869"/>
                <a:gd name="T20" fmla="*/ 6 w 1915"/>
                <a:gd name="T21" fmla="*/ 1 h 1869"/>
                <a:gd name="T22" fmla="*/ 6 w 1915"/>
                <a:gd name="T23" fmla="*/ 2 h 1869"/>
                <a:gd name="T24" fmla="*/ 6 w 1915"/>
                <a:gd name="T25" fmla="*/ 2 h 1869"/>
                <a:gd name="T26" fmla="*/ 6 w 1915"/>
                <a:gd name="T27" fmla="*/ 3 h 1869"/>
                <a:gd name="T28" fmla="*/ 7 w 1915"/>
                <a:gd name="T29" fmla="*/ 3 h 1869"/>
                <a:gd name="T30" fmla="*/ 7 w 1915"/>
                <a:gd name="T31" fmla="*/ 3 h 1869"/>
                <a:gd name="T32" fmla="*/ 7 w 1915"/>
                <a:gd name="T33" fmla="*/ 4 h 1869"/>
                <a:gd name="T34" fmla="*/ 7 w 1915"/>
                <a:gd name="T35" fmla="*/ 4 h 1869"/>
                <a:gd name="T36" fmla="*/ 6 w 1915"/>
                <a:gd name="T37" fmla="*/ 5 h 1869"/>
                <a:gd name="T38" fmla="*/ 6 w 1915"/>
                <a:gd name="T39" fmla="*/ 5 h 1869"/>
                <a:gd name="T40" fmla="*/ 5 w 1915"/>
                <a:gd name="T41" fmla="*/ 5 h 1869"/>
                <a:gd name="T42" fmla="*/ 5 w 1915"/>
                <a:gd name="T43" fmla="*/ 6 h 1869"/>
                <a:gd name="T44" fmla="*/ 4 w 1915"/>
                <a:gd name="T45" fmla="*/ 7 h 1869"/>
                <a:gd name="T46" fmla="*/ 4 w 1915"/>
                <a:gd name="T47" fmla="*/ 6 h 1869"/>
                <a:gd name="T48" fmla="*/ 3 w 1915"/>
                <a:gd name="T49" fmla="*/ 7 h 1869"/>
                <a:gd name="T50" fmla="*/ 3 w 1915"/>
                <a:gd name="T51" fmla="*/ 7 h 1869"/>
                <a:gd name="T52" fmla="*/ 3 w 1915"/>
                <a:gd name="T53" fmla="*/ 7 h 1869"/>
                <a:gd name="T54" fmla="*/ 3 w 1915"/>
                <a:gd name="T55" fmla="*/ 7 h 1869"/>
                <a:gd name="T56" fmla="*/ 2 w 1915"/>
                <a:gd name="T57" fmla="*/ 7 h 1869"/>
                <a:gd name="T58" fmla="*/ 2 w 1915"/>
                <a:gd name="T59" fmla="*/ 7 h 1869"/>
                <a:gd name="T60" fmla="*/ 2 w 1915"/>
                <a:gd name="T61" fmla="*/ 7 h 1869"/>
                <a:gd name="T62" fmla="*/ 2 w 1915"/>
                <a:gd name="T63" fmla="*/ 6 h 1869"/>
                <a:gd name="T64" fmla="*/ 1 w 1915"/>
                <a:gd name="T65" fmla="*/ 6 h 1869"/>
                <a:gd name="T66" fmla="*/ 0 w 1915"/>
                <a:gd name="T67" fmla="*/ 4 h 1869"/>
                <a:gd name="T68" fmla="*/ 0 w 1915"/>
                <a:gd name="T69" fmla="*/ 3 h 1869"/>
                <a:gd name="T70" fmla="*/ 0 w 1915"/>
                <a:gd name="T71" fmla="*/ 3 h 1869"/>
                <a:gd name="T72" fmla="*/ 0 w 1915"/>
                <a:gd name="T73" fmla="*/ 2 h 1869"/>
                <a:gd name="T74" fmla="*/ 0 w 1915"/>
                <a:gd name="T75" fmla="*/ 2 h 1869"/>
                <a:gd name="T76" fmla="*/ 1 w 1915"/>
                <a:gd name="T77" fmla="*/ 2 h 1869"/>
                <a:gd name="T78" fmla="*/ 1 w 1915"/>
                <a:gd name="T79" fmla="*/ 1 h 1869"/>
                <a:gd name="T80" fmla="*/ 1 w 1915"/>
                <a:gd name="T81" fmla="*/ 0 h 1869"/>
                <a:gd name="T82" fmla="*/ 2 w 1915"/>
                <a:gd name="T83" fmla="*/ 0 h 1869"/>
                <a:gd name="T84" fmla="*/ 3 w 1915"/>
                <a:gd name="T85" fmla="*/ 0 h 1869"/>
                <a:gd name="T86" fmla="*/ 3 w 1915"/>
                <a:gd name="T87" fmla="*/ 0 h 186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915" h="1869">
                  <a:moveTo>
                    <a:pt x="1012" y="47"/>
                  </a:moveTo>
                  <a:lnTo>
                    <a:pt x="1048" y="112"/>
                  </a:lnTo>
                  <a:lnTo>
                    <a:pt x="1150" y="158"/>
                  </a:lnTo>
                  <a:lnTo>
                    <a:pt x="1205" y="215"/>
                  </a:lnTo>
                  <a:lnTo>
                    <a:pt x="1241" y="209"/>
                  </a:lnTo>
                  <a:lnTo>
                    <a:pt x="1278" y="205"/>
                  </a:lnTo>
                  <a:lnTo>
                    <a:pt x="1314" y="201"/>
                  </a:lnTo>
                  <a:lnTo>
                    <a:pt x="1349" y="199"/>
                  </a:lnTo>
                  <a:lnTo>
                    <a:pt x="1385" y="195"/>
                  </a:lnTo>
                  <a:lnTo>
                    <a:pt x="1420" y="191"/>
                  </a:lnTo>
                  <a:lnTo>
                    <a:pt x="1456" y="185"/>
                  </a:lnTo>
                  <a:lnTo>
                    <a:pt x="1491" y="177"/>
                  </a:lnTo>
                  <a:lnTo>
                    <a:pt x="1509" y="297"/>
                  </a:lnTo>
                  <a:lnTo>
                    <a:pt x="1564" y="372"/>
                  </a:lnTo>
                  <a:lnTo>
                    <a:pt x="1592" y="366"/>
                  </a:lnTo>
                  <a:lnTo>
                    <a:pt x="1619" y="362"/>
                  </a:lnTo>
                  <a:lnTo>
                    <a:pt x="1643" y="362"/>
                  </a:lnTo>
                  <a:lnTo>
                    <a:pt x="1666" y="360"/>
                  </a:lnTo>
                  <a:lnTo>
                    <a:pt x="1690" y="360"/>
                  </a:lnTo>
                  <a:lnTo>
                    <a:pt x="1716" y="360"/>
                  </a:lnTo>
                  <a:lnTo>
                    <a:pt x="1739" y="358"/>
                  </a:lnTo>
                  <a:lnTo>
                    <a:pt x="1767" y="355"/>
                  </a:lnTo>
                  <a:lnTo>
                    <a:pt x="1761" y="443"/>
                  </a:lnTo>
                  <a:lnTo>
                    <a:pt x="1751" y="538"/>
                  </a:lnTo>
                  <a:lnTo>
                    <a:pt x="1749" y="630"/>
                  </a:lnTo>
                  <a:lnTo>
                    <a:pt x="1767" y="707"/>
                  </a:lnTo>
                  <a:lnTo>
                    <a:pt x="1729" y="800"/>
                  </a:lnTo>
                  <a:lnTo>
                    <a:pt x="1767" y="833"/>
                  </a:lnTo>
                  <a:lnTo>
                    <a:pt x="1794" y="869"/>
                  </a:lnTo>
                  <a:lnTo>
                    <a:pt x="1816" y="906"/>
                  </a:lnTo>
                  <a:lnTo>
                    <a:pt x="1834" y="945"/>
                  </a:lnTo>
                  <a:lnTo>
                    <a:pt x="1850" y="987"/>
                  </a:lnTo>
                  <a:lnTo>
                    <a:pt x="1867" y="1030"/>
                  </a:lnTo>
                  <a:lnTo>
                    <a:pt x="1887" y="1073"/>
                  </a:lnTo>
                  <a:lnTo>
                    <a:pt x="1915" y="1117"/>
                  </a:lnTo>
                  <a:lnTo>
                    <a:pt x="1794" y="1172"/>
                  </a:lnTo>
                  <a:lnTo>
                    <a:pt x="1712" y="1199"/>
                  </a:lnTo>
                  <a:lnTo>
                    <a:pt x="1729" y="1282"/>
                  </a:lnTo>
                  <a:lnTo>
                    <a:pt x="1729" y="1377"/>
                  </a:lnTo>
                  <a:lnTo>
                    <a:pt x="1611" y="1357"/>
                  </a:lnTo>
                  <a:lnTo>
                    <a:pt x="1501" y="1329"/>
                  </a:lnTo>
                  <a:lnTo>
                    <a:pt x="1473" y="1384"/>
                  </a:lnTo>
                  <a:lnTo>
                    <a:pt x="1438" y="1637"/>
                  </a:lnTo>
                  <a:lnTo>
                    <a:pt x="1371" y="1739"/>
                  </a:lnTo>
                  <a:lnTo>
                    <a:pt x="1371" y="1804"/>
                  </a:lnTo>
                  <a:lnTo>
                    <a:pt x="1278" y="1804"/>
                  </a:lnTo>
                  <a:lnTo>
                    <a:pt x="1058" y="1776"/>
                  </a:lnTo>
                  <a:lnTo>
                    <a:pt x="1032" y="1782"/>
                  </a:lnTo>
                  <a:lnTo>
                    <a:pt x="1004" y="1788"/>
                  </a:lnTo>
                  <a:lnTo>
                    <a:pt x="979" y="1794"/>
                  </a:lnTo>
                  <a:lnTo>
                    <a:pt x="953" y="1798"/>
                  </a:lnTo>
                  <a:lnTo>
                    <a:pt x="926" y="1804"/>
                  </a:lnTo>
                  <a:lnTo>
                    <a:pt x="900" y="1810"/>
                  </a:lnTo>
                  <a:lnTo>
                    <a:pt x="873" y="1816"/>
                  </a:lnTo>
                  <a:lnTo>
                    <a:pt x="847" y="1822"/>
                  </a:lnTo>
                  <a:lnTo>
                    <a:pt x="819" y="1828"/>
                  </a:lnTo>
                  <a:lnTo>
                    <a:pt x="794" y="1833"/>
                  </a:lnTo>
                  <a:lnTo>
                    <a:pt x="766" y="1839"/>
                  </a:lnTo>
                  <a:lnTo>
                    <a:pt x="741" y="1845"/>
                  </a:lnTo>
                  <a:lnTo>
                    <a:pt x="713" y="1851"/>
                  </a:lnTo>
                  <a:lnTo>
                    <a:pt x="687" y="1857"/>
                  </a:lnTo>
                  <a:lnTo>
                    <a:pt x="660" y="1863"/>
                  </a:lnTo>
                  <a:lnTo>
                    <a:pt x="634" y="1869"/>
                  </a:lnTo>
                  <a:lnTo>
                    <a:pt x="634" y="1711"/>
                  </a:lnTo>
                  <a:lnTo>
                    <a:pt x="561" y="1459"/>
                  </a:lnTo>
                  <a:lnTo>
                    <a:pt x="486" y="1544"/>
                  </a:lnTo>
                  <a:lnTo>
                    <a:pt x="368" y="1394"/>
                  </a:lnTo>
                  <a:lnTo>
                    <a:pt x="173" y="1237"/>
                  </a:lnTo>
                  <a:lnTo>
                    <a:pt x="63" y="1125"/>
                  </a:lnTo>
                  <a:lnTo>
                    <a:pt x="27" y="977"/>
                  </a:lnTo>
                  <a:lnTo>
                    <a:pt x="0" y="819"/>
                  </a:lnTo>
                  <a:lnTo>
                    <a:pt x="31" y="780"/>
                  </a:lnTo>
                  <a:lnTo>
                    <a:pt x="65" y="748"/>
                  </a:lnTo>
                  <a:lnTo>
                    <a:pt x="98" y="723"/>
                  </a:lnTo>
                  <a:lnTo>
                    <a:pt x="136" y="705"/>
                  </a:lnTo>
                  <a:lnTo>
                    <a:pt x="173" y="693"/>
                  </a:lnTo>
                  <a:lnTo>
                    <a:pt x="217" y="685"/>
                  </a:lnTo>
                  <a:lnTo>
                    <a:pt x="262" y="681"/>
                  </a:lnTo>
                  <a:lnTo>
                    <a:pt x="311" y="679"/>
                  </a:lnTo>
                  <a:lnTo>
                    <a:pt x="311" y="420"/>
                  </a:lnTo>
                  <a:lnTo>
                    <a:pt x="311" y="270"/>
                  </a:lnTo>
                  <a:lnTo>
                    <a:pt x="431" y="242"/>
                  </a:lnTo>
                  <a:lnTo>
                    <a:pt x="634" y="195"/>
                  </a:lnTo>
                  <a:lnTo>
                    <a:pt x="727" y="128"/>
                  </a:lnTo>
                  <a:lnTo>
                    <a:pt x="764" y="0"/>
                  </a:lnTo>
                  <a:lnTo>
                    <a:pt x="855" y="38"/>
                  </a:lnTo>
                  <a:lnTo>
                    <a:pt x="902" y="93"/>
                  </a:lnTo>
                  <a:lnTo>
                    <a:pt x="1012" y="47"/>
                  </a:lnTo>
                  <a:close/>
                </a:path>
              </a:pathLst>
            </a:custGeom>
            <a:solidFill>
              <a:srgbClr val="E5D1A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0" name="Freeform 127"/>
            <p:cNvSpPr>
              <a:spLocks/>
            </p:cNvSpPr>
            <p:nvPr/>
          </p:nvSpPr>
          <p:spPr bwMode="auto">
            <a:xfrm>
              <a:off x="3968" y="2022"/>
              <a:ext cx="100" cy="151"/>
            </a:xfrm>
            <a:custGeom>
              <a:avLst/>
              <a:gdLst>
                <a:gd name="T0" fmla="*/ 0 w 199"/>
                <a:gd name="T1" fmla="*/ 0 h 304"/>
                <a:gd name="T2" fmla="*/ 1 w 199"/>
                <a:gd name="T3" fmla="*/ 0 h 304"/>
                <a:gd name="T4" fmla="*/ 1 w 199"/>
                <a:gd name="T5" fmla="*/ 0 h 304"/>
                <a:gd name="T6" fmla="*/ 1 w 199"/>
                <a:gd name="T7" fmla="*/ 0 h 304"/>
                <a:gd name="T8" fmla="*/ 1 w 199"/>
                <a:gd name="T9" fmla="*/ 0 h 304"/>
                <a:gd name="T10" fmla="*/ 1 w 199"/>
                <a:gd name="T11" fmla="*/ 1 h 304"/>
                <a:gd name="T12" fmla="*/ 1 w 199"/>
                <a:gd name="T13" fmla="*/ 1 h 304"/>
                <a:gd name="T14" fmla="*/ 1 w 199"/>
                <a:gd name="T15" fmla="*/ 0 h 304"/>
                <a:gd name="T16" fmla="*/ 1 w 199"/>
                <a:gd name="T17" fmla="*/ 0 h 304"/>
                <a:gd name="T18" fmla="*/ 1 w 199"/>
                <a:gd name="T19" fmla="*/ 0 h 304"/>
                <a:gd name="T20" fmla="*/ 0 w 199"/>
                <a:gd name="T21" fmla="*/ 0 h 30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9" h="304">
                  <a:moveTo>
                    <a:pt x="0" y="16"/>
                  </a:moveTo>
                  <a:lnTo>
                    <a:pt x="118" y="16"/>
                  </a:lnTo>
                  <a:lnTo>
                    <a:pt x="199" y="0"/>
                  </a:lnTo>
                  <a:lnTo>
                    <a:pt x="193" y="75"/>
                  </a:lnTo>
                  <a:lnTo>
                    <a:pt x="171" y="229"/>
                  </a:lnTo>
                  <a:lnTo>
                    <a:pt x="130" y="304"/>
                  </a:lnTo>
                  <a:lnTo>
                    <a:pt x="87" y="304"/>
                  </a:lnTo>
                  <a:lnTo>
                    <a:pt x="45" y="239"/>
                  </a:lnTo>
                  <a:lnTo>
                    <a:pt x="45" y="168"/>
                  </a:lnTo>
                  <a:lnTo>
                    <a:pt x="8" y="168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128"/>
            <p:cNvSpPr>
              <a:spLocks/>
            </p:cNvSpPr>
            <p:nvPr/>
          </p:nvSpPr>
          <p:spPr bwMode="auto">
            <a:xfrm>
              <a:off x="3805" y="1943"/>
              <a:ext cx="147" cy="180"/>
            </a:xfrm>
            <a:custGeom>
              <a:avLst/>
              <a:gdLst>
                <a:gd name="T0" fmla="*/ 1 w 294"/>
                <a:gd name="T1" fmla="*/ 0 h 360"/>
                <a:gd name="T2" fmla="*/ 1 w 294"/>
                <a:gd name="T3" fmla="*/ 1 h 360"/>
                <a:gd name="T4" fmla="*/ 2 w 294"/>
                <a:gd name="T5" fmla="*/ 2 h 360"/>
                <a:gd name="T6" fmla="*/ 2 w 294"/>
                <a:gd name="T7" fmla="*/ 2 h 360"/>
                <a:gd name="T8" fmla="*/ 2 w 294"/>
                <a:gd name="T9" fmla="*/ 2 h 360"/>
                <a:gd name="T10" fmla="*/ 1 w 294"/>
                <a:gd name="T11" fmla="*/ 2 h 360"/>
                <a:gd name="T12" fmla="*/ 1 w 294"/>
                <a:gd name="T13" fmla="*/ 2 h 360"/>
                <a:gd name="T14" fmla="*/ 1 w 294"/>
                <a:gd name="T15" fmla="*/ 1 h 360"/>
                <a:gd name="T16" fmla="*/ 1 w 294"/>
                <a:gd name="T17" fmla="*/ 1 h 360"/>
                <a:gd name="T18" fmla="*/ 1 w 294"/>
                <a:gd name="T19" fmla="*/ 1 h 360"/>
                <a:gd name="T20" fmla="*/ 0 w 294"/>
                <a:gd name="T21" fmla="*/ 1 h 360"/>
                <a:gd name="T22" fmla="*/ 1 w 294"/>
                <a:gd name="T23" fmla="*/ 0 h 360"/>
                <a:gd name="T24" fmla="*/ 1 w 294"/>
                <a:gd name="T25" fmla="*/ 0 h 36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94" h="360">
                  <a:moveTo>
                    <a:pt x="234" y="0"/>
                  </a:moveTo>
                  <a:lnTo>
                    <a:pt x="240" y="106"/>
                  </a:lnTo>
                  <a:lnTo>
                    <a:pt x="294" y="272"/>
                  </a:lnTo>
                  <a:lnTo>
                    <a:pt x="294" y="327"/>
                  </a:lnTo>
                  <a:lnTo>
                    <a:pt x="262" y="327"/>
                  </a:lnTo>
                  <a:lnTo>
                    <a:pt x="219" y="360"/>
                  </a:lnTo>
                  <a:lnTo>
                    <a:pt x="183" y="266"/>
                  </a:lnTo>
                  <a:lnTo>
                    <a:pt x="114" y="191"/>
                  </a:lnTo>
                  <a:lnTo>
                    <a:pt x="71" y="153"/>
                  </a:lnTo>
                  <a:lnTo>
                    <a:pt x="67" y="94"/>
                  </a:lnTo>
                  <a:lnTo>
                    <a:pt x="0" y="16"/>
                  </a:lnTo>
                  <a:lnTo>
                    <a:pt x="67" y="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129"/>
            <p:cNvSpPr>
              <a:spLocks/>
            </p:cNvSpPr>
            <p:nvPr/>
          </p:nvSpPr>
          <p:spPr bwMode="auto">
            <a:xfrm>
              <a:off x="3832" y="2112"/>
              <a:ext cx="151" cy="223"/>
            </a:xfrm>
            <a:custGeom>
              <a:avLst/>
              <a:gdLst>
                <a:gd name="T0" fmla="*/ 2 w 302"/>
                <a:gd name="T1" fmla="*/ 0 h 447"/>
                <a:gd name="T2" fmla="*/ 1 w 302"/>
                <a:gd name="T3" fmla="*/ 0 h 447"/>
                <a:gd name="T4" fmla="*/ 1 w 302"/>
                <a:gd name="T5" fmla="*/ 0 h 447"/>
                <a:gd name="T6" fmla="*/ 1 w 302"/>
                <a:gd name="T7" fmla="*/ 0 h 447"/>
                <a:gd name="T8" fmla="*/ 1 w 302"/>
                <a:gd name="T9" fmla="*/ 0 h 447"/>
                <a:gd name="T10" fmla="*/ 1 w 302"/>
                <a:gd name="T11" fmla="*/ 1 h 447"/>
                <a:gd name="T12" fmla="*/ 1 w 302"/>
                <a:gd name="T13" fmla="*/ 1 h 447"/>
                <a:gd name="T14" fmla="*/ 0 w 302"/>
                <a:gd name="T15" fmla="*/ 1 h 447"/>
                <a:gd name="T16" fmla="*/ 1 w 302"/>
                <a:gd name="T17" fmla="*/ 1 h 447"/>
                <a:gd name="T18" fmla="*/ 1 w 302"/>
                <a:gd name="T19" fmla="*/ 1 h 447"/>
                <a:gd name="T20" fmla="*/ 1 w 302"/>
                <a:gd name="T21" fmla="*/ 0 h 447"/>
                <a:gd name="T22" fmla="*/ 1 w 302"/>
                <a:gd name="T23" fmla="*/ 0 h 447"/>
                <a:gd name="T24" fmla="*/ 2 w 302"/>
                <a:gd name="T25" fmla="*/ 0 h 447"/>
                <a:gd name="T26" fmla="*/ 2 w 302"/>
                <a:gd name="T27" fmla="*/ 0 h 44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02" h="447">
                  <a:moveTo>
                    <a:pt x="302" y="0"/>
                  </a:moveTo>
                  <a:lnTo>
                    <a:pt x="239" y="0"/>
                  </a:lnTo>
                  <a:lnTo>
                    <a:pt x="164" y="25"/>
                  </a:lnTo>
                  <a:lnTo>
                    <a:pt x="164" y="84"/>
                  </a:lnTo>
                  <a:lnTo>
                    <a:pt x="112" y="196"/>
                  </a:lnTo>
                  <a:lnTo>
                    <a:pt x="53" y="291"/>
                  </a:lnTo>
                  <a:lnTo>
                    <a:pt x="16" y="356"/>
                  </a:lnTo>
                  <a:lnTo>
                    <a:pt x="0" y="447"/>
                  </a:lnTo>
                  <a:lnTo>
                    <a:pt x="97" y="413"/>
                  </a:lnTo>
                  <a:lnTo>
                    <a:pt x="138" y="317"/>
                  </a:lnTo>
                  <a:lnTo>
                    <a:pt x="154" y="254"/>
                  </a:lnTo>
                  <a:lnTo>
                    <a:pt x="229" y="126"/>
                  </a:lnTo>
                  <a:lnTo>
                    <a:pt x="286" y="4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130"/>
            <p:cNvSpPr>
              <a:spLocks/>
            </p:cNvSpPr>
            <p:nvPr/>
          </p:nvSpPr>
          <p:spPr bwMode="auto">
            <a:xfrm>
              <a:off x="3901" y="2292"/>
              <a:ext cx="39" cy="28"/>
            </a:xfrm>
            <a:custGeom>
              <a:avLst/>
              <a:gdLst>
                <a:gd name="T0" fmla="*/ 0 w 79"/>
                <a:gd name="T1" fmla="*/ 0 h 53"/>
                <a:gd name="T2" fmla="*/ 0 w 79"/>
                <a:gd name="T3" fmla="*/ 1 h 53"/>
                <a:gd name="T4" fmla="*/ 0 w 79"/>
                <a:gd name="T5" fmla="*/ 1 h 53"/>
                <a:gd name="T6" fmla="*/ 0 w 79"/>
                <a:gd name="T7" fmla="*/ 1 h 53"/>
                <a:gd name="T8" fmla="*/ 0 w 79"/>
                <a:gd name="T9" fmla="*/ 0 h 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9" h="53">
                  <a:moveTo>
                    <a:pt x="79" y="0"/>
                  </a:moveTo>
                  <a:lnTo>
                    <a:pt x="10" y="6"/>
                  </a:lnTo>
                  <a:lnTo>
                    <a:pt x="0" y="53"/>
                  </a:lnTo>
                  <a:lnTo>
                    <a:pt x="41" y="5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131"/>
            <p:cNvSpPr>
              <a:spLocks/>
            </p:cNvSpPr>
            <p:nvPr/>
          </p:nvSpPr>
          <p:spPr bwMode="auto">
            <a:xfrm>
              <a:off x="3854" y="2279"/>
              <a:ext cx="280" cy="230"/>
            </a:xfrm>
            <a:custGeom>
              <a:avLst/>
              <a:gdLst>
                <a:gd name="T0" fmla="*/ 2 w 559"/>
                <a:gd name="T1" fmla="*/ 1 h 459"/>
                <a:gd name="T2" fmla="*/ 2 w 559"/>
                <a:gd name="T3" fmla="*/ 1 h 459"/>
                <a:gd name="T4" fmla="*/ 2 w 559"/>
                <a:gd name="T5" fmla="*/ 1 h 459"/>
                <a:gd name="T6" fmla="*/ 2 w 559"/>
                <a:gd name="T7" fmla="*/ 1 h 459"/>
                <a:gd name="T8" fmla="*/ 2 w 559"/>
                <a:gd name="T9" fmla="*/ 1 h 459"/>
                <a:gd name="T10" fmla="*/ 2 w 559"/>
                <a:gd name="T11" fmla="*/ 1 h 459"/>
                <a:gd name="T12" fmla="*/ 1 w 559"/>
                <a:gd name="T13" fmla="*/ 1 h 459"/>
                <a:gd name="T14" fmla="*/ 1 w 559"/>
                <a:gd name="T15" fmla="*/ 2 h 459"/>
                <a:gd name="T16" fmla="*/ 1 w 559"/>
                <a:gd name="T17" fmla="*/ 2 h 459"/>
                <a:gd name="T18" fmla="*/ 1 w 559"/>
                <a:gd name="T19" fmla="*/ 2 h 459"/>
                <a:gd name="T20" fmla="*/ 1 w 559"/>
                <a:gd name="T21" fmla="*/ 2 h 459"/>
                <a:gd name="T22" fmla="*/ 0 w 559"/>
                <a:gd name="T23" fmla="*/ 2 h 459"/>
                <a:gd name="T24" fmla="*/ 1 w 559"/>
                <a:gd name="T25" fmla="*/ 2 h 459"/>
                <a:gd name="T26" fmla="*/ 1 w 559"/>
                <a:gd name="T27" fmla="*/ 2 h 459"/>
                <a:gd name="T28" fmla="*/ 2 w 559"/>
                <a:gd name="T29" fmla="*/ 2 h 459"/>
                <a:gd name="T30" fmla="*/ 2 w 559"/>
                <a:gd name="T31" fmla="*/ 1 h 459"/>
                <a:gd name="T32" fmla="*/ 2 w 559"/>
                <a:gd name="T33" fmla="*/ 1 h 459"/>
                <a:gd name="T34" fmla="*/ 3 w 559"/>
                <a:gd name="T35" fmla="*/ 1 h 459"/>
                <a:gd name="T36" fmla="*/ 2 w 559"/>
                <a:gd name="T37" fmla="*/ 1 h 459"/>
                <a:gd name="T38" fmla="*/ 2 w 559"/>
                <a:gd name="T39" fmla="*/ 1 h 459"/>
                <a:gd name="T40" fmla="*/ 2 w 559"/>
                <a:gd name="T41" fmla="*/ 1 h 459"/>
                <a:gd name="T42" fmla="*/ 2 w 559"/>
                <a:gd name="T43" fmla="*/ 1 h 459"/>
                <a:gd name="T44" fmla="*/ 2 w 559"/>
                <a:gd name="T45" fmla="*/ 1 h 459"/>
                <a:gd name="T46" fmla="*/ 2 w 559"/>
                <a:gd name="T47" fmla="*/ 1 h 459"/>
                <a:gd name="T48" fmla="*/ 2 w 559"/>
                <a:gd name="T49" fmla="*/ 1 h 459"/>
                <a:gd name="T50" fmla="*/ 2 w 559"/>
                <a:gd name="T51" fmla="*/ 0 h 459"/>
                <a:gd name="T52" fmla="*/ 2 w 559"/>
                <a:gd name="T53" fmla="*/ 1 h 45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559" h="459">
                  <a:moveTo>
                    <a:pt x="358" y="2"/>
                  </a:moveTo>
                  <a:lnTo>
                    <a:pt x="311" y="87"/>
                  </a:lnTo>
                  <a:lnTo>
                    <a:pt x="289" y="150"/>
                  </a:lnTo>
                  <a:lnTo>
                    <a:pt x="346" y="150"/>
                  </a:lnTo>
                  <a:lnTo>
                    <a:pt x="384" y="168"/>
                  </a:lnTo>
                  <a:lnTo>
                    <a:pt x="311" y="168"/>
                  </a:lnTo>
                  <a:lnTo>
                    <a:pt x="252" y="221"/>
                  </a:lnTo>
                  <a:lnTo>
                    <a:pt x="236" y="294"/>
                  </a:lnTo>
                  <a:lnTo>
                    <a:pt x="195" y="353"/>
                  </a:lnTo>
                  <a:lnTo>
                    <a:pt x="132" y="353"/>
                  </a:lnTo>
                  <a:lnTo>
                    <a:pt x="100" y="396"/>
                  </a:lnTo>
                  <a:lnTo>
                    <a:pt x="0" y="412"/>
                  </a:lnTo>
                  <a:lnTo>
                    <a:pt x="84" y="459"/>
                  </a:lnTo>
                  <a:lnTo>
                    <a:pt x="149" y="412"/>
                  </a:lnTo>
                  <a:lnTo>
                    <a:pt x="264" y="315"/>
                  </a:lnTo>
                  <a:lnTo>
                    <a:pt x="354" y="252"/>
                  </a:lnTo>
                  <a:lnTo>
                    <a:pt x="462" y="229"/>
                  </a:lnTo>
                  <a:lnTo>
                    <a:pt x="559" y="221"/>
                  </a:lnTo>
                  <a:lnTo>
                    <a:pt x="500" y="156"/>
                  </a:lnTo>
                  <a:lnTo>
                    <a:pt x="484" y="109"/>
                  </a:lnTo>
                  <a:lnTo>
                    <a:pt x="476" y="73"/>
                  </a:lnTo>
                  <a:lnTo>
                    <a:pt x="470" y="46"/>
                  </a:lnTo>
                  <a:lnTo>
                    <a:pt x="464" y="24"/>
                  </a:lnTo>
                  <a:lnTo>
                    <a:pt x="453" y="10"/>
                  </a:lnTo>
                  <a:lnTo>
                    <a:pt x="435" y="4"/>
                  </a:lnTo>
                  <a:lnTo>
                    <a:pt x="403" y="0"/>
                  </a:lnTo>
                  <a:lnTo>
                    <a:pt x="358" y="2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132"/>
            <p:cNvSpPr>
              <a:spLocks/>
            </p:cNvSpPr>
            <p:nvPr/>
          </p:nvSpPr>
          <p:spPr bwMode="auto">
            <a:xfrm>
              <a:off x="3632" y="2335"/>
              <a:ext cx="234" cy="101"/>
            </a:xfrm>
            <a:custGeom>
              <a:avLst/>
              <a:gdLst>
                <a:gd name="T0" fmla="*/ 2 w 467"/>
                <a:gd name="T1" fmla="*/ 0 h 200"/>
                <a:gd name="T2" fmla="*/ 2 w 467"/>
                <a:gd name="T3" fmla="*/ 1 h 200"/>
                <a:gd name="T4" fmla="*/ 1 w 467"/>
                <a:gd name="T5" fmla="*/ 1 h 200"/>
                <a:gd name="T6" fmla="*/ 1 w 467"/>
                <a:gd name="T7" fmla="*/ 1 h 200"/>
                <a:gd name="T8" fmla="*/ 0 w 467"/>
                <a:gd name="T9" fmla="*/ 1 h 200"/>
                <a:gd name="T10" fmla="*/ 0 w 467"/>
                <a:gd name="T11" fmla="*/ 1 h 200"/>
                <a:gd name="T12" fmla="*/ 1 w 467"/>
                <a:gd name="T13" fmla="*/ 1 h 200"/>
                <a:gd name="T14" fmla="*/ 1 w 467"/>
                <a:gd name="T15" fmla="*/ 1 h 200"/>
                <a:gd name="T16" fmla="*/ 2 w 467"/>
                <a:gd name="T17" fmla="*/ 1 h 200"/>
                <a:gd name="T18" fmla="*/ 2 w 467"/>
                <a:gd name="T19" fmla="*/ 1 h 200"/>
                <a:gd name="T20" fmla="*/ 2 w 467"/>
                <a:gd name="T21" fmla="*/ 1 h 200"/>
                <a:gd name="T22" fmla="*/ 2 w 467"/>
                <a:gd name="T23" fmla="*/ 0 h 2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67" h="200">
                  <a:moveTo>
                    <a:pt x="467" y="0"/>
                  </a:moveTo>
                  <a:lnTo>
                    <a:pt x="369" y="25"/>
                  </a:lnTo>
                  <a:lnTo>
                    <a:pt x="174" y="84"/>
                  </a:lnTo>
                  <a:lnTo>
                    <a:pt x="32" y="114"/>
                  </a:lnTo>
                  <a:lnTo>
                    <a:pt x="0" y="169"/>
                  </a:lnTo>
                  <a:lnTo>
                    <a:pt x="0" y="200"/>
                  </a:lnTo>
                  <a:lnTo>
                    <a:pt x="42" y="200"/>
                  </a:lnTo>
                  <a:lnTo>
                    <a:pt x="140" y="185"/>
                  </a:lnTo>
                  <a:lnTo>
                    <a:pt x="302" y="131"/>
                  </a:lnTo>
                  <a:lnTo>
                    <a:pt x="412" y="72"/>
                  </a:lnTo>
                  <a:lnTo>
                    <a:pt x="453" y="41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133"/>
            <p:cNvSpPr>
              <a:spLocks/>
            </p:cNvSpPr>
            <p:nvPr/>
          </p:nvSpPr>
          <p:spPr bwMode="auto">
            <a:xfrm>
              <a:off x="3656" y="2070"/>
              <a:ext cx="190" cy="164"/>
            </a:xfrm>
            <a:custGeom>
              <a:avLst/>
              <a:gdLst>
                <a:gd name="T0" fmla="*/ 2 w 380"/>
                <a:gd name="T1" fmla="*/ 0 h 331"/>
                <a:gd name="T2" fmla="*/ 2 w 380"/>
                <a:gd name="T3" fmla="*/ 0 h 331"/>
                <a:gd name="T4" fmla="*/ 2 w 380"/>
                <a:gd name="T5" fmla="*/ 0 h 331"/>
                <a:gd name="T6" fmla="*/ 1 w 380"/>
                <a:gd name="T7" fmla="*/ 0 h 331"/>
                <a:gd name="T8" fmla="*/ 1 w 380"/>
                <a:gd name="T9" fmla="*/ 1 h 331"/>
                <a:gd name="T10" fmla="*/ 0 w 380"/>
                <a:gd name="T11" fmla="*/ 1 h 331"/>
                <a:gd name="T12" fmla="*/ 1 w 380"/>
                <a:gd name="T13" fmla="*/ 1 h 331"/>
                <a:gd name="T14" fmla="*/ 1 w 380"/>
                <a:gd name="T15" fmla="*/ 0 h 331"/>
                <a:gd name="T16" fmla="*/ 2 w 380"/>
                <a:gd name="T17" fmla="*/ 0 h 331"/>
                <a:gd name="T18" fmla="*/ 2 w 380"/>
                <a:gd name="T19" fmla="*/ 0 h 331"/>
                <a:gd name="T20" fmla="*/ 2 w 380"/>
                <a:gd name="T21" fmla="*/ 0 h 33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80" h="331">
                  <a:moveTo>
                    <a:pt x="380" y="0"/>
                  </a:moveTo>
                  <a:lnTo>
                    <a:pt x="342" y="59"/>
                  </a:lnTo>
                  <a:lnTo>
                    <a:pt x="279" y="144"/>
                  </a:lnTo>
                  <a:lnTo>
                    <a:pt x="147" y="230"/>
                  </a:lnTo>
                  <a:lnTo>
                    <a:pt x="59" y="287"/>
                  </a:lnTo>
                  <a:lnTo>
                    <a:pt x="0" y="331"/>
                  </a:lnTo>
                  <a:lnTo>
                    <a:pt x="53" y="331"/>
                  </a:lnTo>
                  <a:lnTo>
                    <a:pt x="173" y="256"/>
                  </a:lnTo>
                  <a:lnTo>
                    <a:pt x="311" y="165"/>
                  </a:lnTo>
                  <a:lnTo>
                    <a:pt x="380" y="7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134"/>
            <p:cNvSpPr>
              <a:spLocks/>
            </p:cNvSpPr>
            <p:nvPr/>
          </p:nvSpPr>
          <p:spPr bwMode="auto">
            <a:xfrm>
              <a:off x="3464" y="2247"/>
              <a:ext cx="367" cy="33"/>
            </a:xfrm>
            <a:custGeom>
              <a:avLst/>
              <a:gdLst>
                <a:gd name="T0" fmla="*/ 3 w 733"/>
                <a:gd name="T1" fmla="*/ 1 h 65"/>
                <a:gd name="T2" fmla="*/ 3 w 733"/>
                <a:gd name="T3" fmla="*/ 1 h 65"/>
                <a:gd name="T4" fmla="*/ 2 w 733"/>
                <a:gd name="T5" fmla="*/ 0 h 65"/>
                <a:gd name="T6" fmla="*/ 1 w 733"/>
                <a:gd name="T7" fmla="*/ 0 h 65"/>
                <a:gd name="T8" fmla="*/ 1 w 733"/>
                <a:gd name="T9" fmla="*/ 0 h 65"/>
                <a:gd name="T10" fmla="*/ 0 w 733"/>
                <a:gd name="T11" fmla="*/ 1 h 65"/>
                <a:gd name="T12" fmla="*/ 1 w 733"/>
                <a:gd name="T13" fmla="*/ 1 h 65"/>
                <a:gd name="T14" fmla="*/ 1 w 733"/>
                <a:gd name="T15" fmla="*/ 1 h 65"/>
                <a:gd name="T16" fmla="*/ 2 w 733"/>
                <a:gd name="T17" fmla="*/ 1 h 65"/>
                <a:gd name="T18" fmla="*/ 2 w 733"/>
                <a:gd name="T19" fmla="*/ 1 h 65"/>
                <a:gd name="T20" fmla="*/ 2 w 733"/>
                <a:gd name="T21" fmla="*/ 1 h 65"/>
                <a:gd name="T22" fmla="*/ 2 w 733"/>
                <a:gd name="T23" fmla="*/ 1 h 65"/>
                <a:gd name="T24" fmla="*/ 3 w 733"/>
                <a:gd name="T25" fmla="*/ 1 h 65"/>
                <a:gd name="T26" fmla="*/ 3 w 733"/>
                <a:gd name="T27" fmla="*/ 1 h 65"/>
                <a:gd name="T28" fmla="*/ 3 w 733"/>
                <a:gd name="T29" fmla="*/ 1 h 65"/>
                <a:gd name="T30" fmla="*/ 3 w 733"/>
                <a:gd name="T31" fmla="*/ 1 h 6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733" h="65">
                  <a:moveTo>
                    <a:pt x="733" y="34"/>
                  </a:moveTo>
                  <a:lnTo>
                    <a:pt x="574" y="6"/>
                  </a:lnTo>
                  <a:lnTo>
                    <a:pt x="491" y="0"/>
                  </a:lnTo>
                  <a:lnTo>
                    <a:pt x="199" y="0"/>
                  </a:lnTo>
                  <a:lnTo>
                    <a:pt x="58" y="0"/>
                  </a:lnTo>
                  <a:lnTo>
                    <a:pt x="0" y="28"/>
                  </a:lnTo>
                  <a:lnTo>
                    <a:pt x="48" y="48"/>
                  </a:lnTo>
                  <a:lnTo>
                    <a:pt x="227" y="48"/>
                  </a:lnTo>
                  <a:lnTo>
                    <a:pt x="306" y="34"/>
                  </a:lnTo>
                  <a:lnTo>
                    <a:pt x="369" y="34"/>
                  </a:lnTo>
                  <a:lnTo>
                    <a:pt x="406" y="38"/>
                  </a:lnTo>
                  <a:lnTo>
                    <a:pt x="479" y="38"/>
                  </a:lnTo>
                  <a:lnTo>
                    <a:pt x="548" y="34"/>
                  </a:lnTo>
                  <a:lnTo>
                    <a:pt x="639" y="65"/>
                  </a:lnTo>
                  <a:lnTo>
                    <a:pt x="723" y="65"/>
                  </a:lnTo>
                  <a:lnTo>
                    <a:pt x="733" y="34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8" name="Freeform 135"/>
            <p:cNvSpPr>
              <a:spLocks/>
            </p:cNvSpPr>
            <p:nvPr/>
          </p:nvSpPr>
          <p:spPr bwMode="auto">
            <a:xfrm>
              <a:off x="3811" y="1981"/>
              <a:ext cx="29" cy="134"/>
            </a:xfrm>
            <a:custGeom>
              <a:avLst/>
              <a:gdLst>
                <a:gd name="T0" fmla="*/ 1 w 57"/>
                <a:gd name="T1" fmla="*/ 0 h 265"/>
                <a:gd name="T2" fmla="*/ 1 w 57"/>
                <a:gd name="T3" fmla="*/ 1 h 265"/>
                <a:gd name="T4" fmla="*/ 1 w 57"/>
                <a:gd name="T5" fmla="*/ 1 h 265"/>
                <a:gd name="T6" fmla="*/ 0 w 57"/>
                <a:gd name="T7" fmla="*/ 2 h 265"/>
                <a:gd name="T8" fmla="*/ 1 w 57"/>
                <a:gd name="T9" fmla="*/ 1 h 265"/>
                <a:gd name="T10" fmla="*/ 1 w 57"/>
                <a:gd name="T11" fmla="*/ 0 h 2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7" h="265">
                  <a:moveTo>
                    <a:pt x="37" y="0"/>
                  </a:moveTo>
                  <a:lnTo>
                    <a:pt x="57" y="84"/>
                  </a:lnTo>
                  <a:lnTo>
                    <a:pt x="47" y="175"/>
                  </a:lnTo>
                  <a:lnTo>
                    <a:pt x="0" y="265"/>
                  </a:lnTo>
                  <a:lnTo>
                    <a:pt x="31" y="12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9" name="Freeform 136"/>
            <p:cNvSpPr>
              <a:spLocks/>
            </p:cNvSpPr>
            <p:nvPr/>
          </p:nvSpPr>
          <p:spPr bwMode="auto">
            <a:xfrm>
              <a:off x="3676" y="2062"/>
              <a:ext cx="133" cy="131"/>
            </a:xfrm>
            <a:custGeom>
              <a:avLst/>
              <a:gdLst>
                <a:gd name="T0" fmla="*/ 2 w 264"/>
                <a:gd name="T1" fmla="*/ 0 h 262"/>
                <a:gd name="T2" fmla="*/ 1 w 264"/>
                <a:gd name="T3" fmla="*/ 1 h 262"/>
                <a:gd name="T4" fmla="*/ 1 w 264"/>
                <a:gd name="T5" fmla="*/ 1 h 262"/>
                <a:gd name="T6" fmla="*/ 1 w 264"/>
                <a:gd name="T7" fmla="*/ 1 h 262"/>
                <a:gd name="T8" fmla="*/ 0 w 264"/>
                <a:gd name="T9" fmla="*/ 2 h 262"/>
                <a:gd name="T10" fmla="*/ 1 w 264"/>
                <a:gd name="T11" fmla="*/ 1 h 262"/>
                <a:gd name="T12" fmla="*/ 1 w 264"/>
                <a:gd name="T13" fmla="*/ 1 h 262"/>
                <a:gd name="T14" fmla="*/ 1 w 264"/>
                <a:gd name="T15" fmla="*/ 1 h 262"/>
                <a:gd name="T16" fmla="*/ 2 w 264"/>
                <a:gd name="T17" fmla="*/ 1 h 262"/>
                <a:gd name="T18" fmla="*/ 2 w 264"/>
                <a:gd name="T19" fmla="*/ 0 h 2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64" h="262">
                  <a:moveTo>
                    <a:pt x="264" y="0"/>
                  </a:moveTo>
                  <a:lnTo>
                    <a:pt x="223" y="53"/>
                  </a:lnTo>
                  <a:lnTo>
                    <a:pt x="116" y="122"/>
                  </a:lnTo>
                  <a:lnTo>
                    <a:pt x="33" y="203"/>
                  </a:lnTo>
                  <a:lnTo>
                    <a:pt x="0" y="262"/>
                  </a:lnTo>
                  <a:lnTo>
                    <a:pt x="33" y="246"/>
                  </a:lnTo>
                  <a:lnTo>
                    <a:pt x="81" y="173"/>
                  </a:lnTo>
                  <a:lnTo>
                    <a:pt x="179" y="112"/>
                  </a:lnTo>
                  <a:lnTo>
                    <a:pt x="256" y="5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0" name="Freeform 137"/>
            <p:cNvSpPr>
              <a:spLocks/>
            </p:cNvSpPr>
            <p:nvPr/>
          </p:nvSpPr>
          <p:spPr bwMode="auto">
            <a:xfrm>
              <a:off x="3528" y="2091"/>
              <a:ext cx="147" cy="118"/>
            </a:xfrm>
            <a:custGeom>
              <a:avLst/>
              <a:gdLst>
                <a:gd name="T0" fmla="*/ 1 w 295"/>
                <a:gd name="T1" fmla="*/ 1 h 235"/>
                <a:gd name="T2" fmla="*/ 0 w 295"/>
                <a:gd name="T3" fmla="*/ 1 h 235"/>
                <a:gd name="T4" fmla="*/ 0 w 295"/>
                <a:gd name="T5" fmla="*/ 1 h 235"/>
                <a:gd name="T6" fmla="*/ 0 w 295"/>
                <a:gd name="T7" fmla="*/ 0 h 235"/>
                <a:gd name="T8" fmla="*/ 0 w 295"/>
                <a:gd name="T9" fmla="*/ 1 h 235"/>
                <a:gd name="T10" fmla="*/ 0 w 295"/>
                <a:gd name="T11" fmla="*/ 1 h 235"/>
                <a:gd name="T12" fmla="*/ 0 w 295"/>
                <a:gd name="T13" fmla="*/ 1 h 235"/>
                <a:gd name="T14" fmla="*/ 1 w 295"/>
                <a:gd name="T15" fmla="*/ 1 h 23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95" h="235">
                  <a:moveTo>
                    <a:pt x="295" y="235"/>
                  </a:moveTo>
                  <a:lnTo>
                    <a:pt x="226" y="166"/>
                  </a:lnTo>
                  <a:lnTo>
                    <a:pt x="68" y="44"/>
                  </a:lnTo>
                  <a:lnTo>
                    <a:pt x="0" y="0"/>
                  </a:lnTo>
                  <a:lnTo>
                    <a:pt x="65" y="85"/>
                  </a:lnTo>
                  <a:lnTo>
                    <a:pt x="120" y="114"/>
                  </a:lnTo>
                  <a:lnTo>
                    <a:pt x="204" y="166"/>
                  </a:lnTo>
                  <a:lnTo>
                    <a:pt x="295" y="235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1" name="Freeform 138"/>
            <p:cNvSpPr>
              <a:spLocks/>
            </p:cNvSpPr>
            <p:nvPr/>
          </p:nvSpPr>
          <p:spPr bwMode="auto">
            <a:xfrm>
              <a:off x="3413" y="2014"/>
              <a:ext cx="101" cy="205"/>
            </a:xfrm>
            <a:custGeom>
              <a:avLst/>
              <a:gdLst>
                <a:gd name="T0" fmla="*/ 1 w 201"/>
                <a:gd name="T1" fmla="*/ 0 h 409"/>
                <a:gd name="T2" fmla="*/ 1 w 201"/>
                <a:gd name="T3" fmla="*/ 1 h 409"/>
                <a:gd name="T4" fmla="*/ 0 w 201"/>
                <a:gd name="T5" fmla="*/ 1 h 409"/>
                <a:gd name="T6" fmla="*/ 1 w 201"/>
                <a:gd name="T7" fmla="*/ 1 h 409"/>
                <a:gd name="T8" fmla="*/ 1 w 201"/>
                <a:gd name="T9" fmla="*/ 2 h 409"/>
                <a:gd name="T10" fmla="*/ 1 w 201"/>
                <a:gd name="T11" fmla="*/ 2 h 409"/>
                <a:gd name="T12" fmla="*/ 1 w 201"/>
                <a:gd name="T13" fmla="*/ 2 h 409"/>
                <a:gd name="T14" fmla="*/ 1 w 201"/>
                <a:gd name="T15" fmla="*/ 2 h 409"/>
                <a:gd name="T16" fmla="*/ 1 w 201"/>
                <a:gd name="T17" fmla="*/ 1 h 409"/>
                <a:gd name="T18" fmla="*/ 1 w 201"/>
                <a:gd name="T19" fmla="*/ 1 h 409"/>
                <a:gd name="T20" fmla="*/ 1 w 201"/>
                <a:gd name="T21" fmla="*/ 1 h 409"/>
                <a:gd name="T22" fmla="*/ 1 w 201"/>
                <a:gd name="T23" fmla="*/ 0 h 40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01" h="409">
                  <a:moveTo>
                    <a:pt x="152" y="0"/>
                  </a:moveTo>
                  <a:lnTo>
                    <a:pt x="73" y="31"/>
                  </a:lnTo>
                  <a:lnTo>
                    <a:pt x="0" y="110"/>
                  </a:lnTo>
                  <a:lnTo>
                    <a:pt x="37" y="181"/>
                  </a:lnTo>
                  <a:lnTo>
                    <a:pt x="89" y="265"/>
                  </a:lnTo>
                  <a:lnTo>
                    <a:pt x="126" y="360"/>
                  </a:lnTo>
                  <a:lnTo>
                    <a:pt x="201" y="409"/>
                  </a:lnTo>
                  <a:lnTo>
                    <a:pt x="148" y="340"/>
                  </a:lnTo>
                  <a:lnTo>
                    <a:pt x="79" y="175"/>
                  </a:lnTo>
                  <a:lnTo>
                    <a:pt x="85" y="57"/>
                  </a:lnTo>
                  <a:lnTo>
                    <a:pt x="158" y="57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2" name="Freeform 139"/>
            <p:cNvSpPr>
              <a:spLocks/>
            </p:cNvSpPr>
            <p:nvPr/>
          </p:nvSpPr>
          <p:spPr bwMode="auto">
            <a:xfrm>
              <a:off x="3693" y="1947"/>
              <a:ext cx="153" cy="164"/>
            </a:xfrm>
            <a:custGeom>
              <a:avLst/>
              <a:gdLst>
                <a:gd name="T0" fmla="*/ 2 w 306"/>
                <a:gd name="T1" fmla="*/ 1 h 325"/>
                <a:gd name="T2" fmla="*/ 2 w 306"/>
                <a:gd name="T3" fmla="*/ 1 h 325"/>
                <a:gd name="T4" fmla="*/ 2 w 306"/>
                <a:gd name="T5" fmla="*/ 1 h 325"/>
                <a:gd name="T6" fmla="*/ 2 w 306"/>
                <a:gd name="T7" fmla="*/ 2 h 325"/>
                <a:gd name="T8" fmla="*/ 1 w 306"/>
                <a:gd name="T9" fmla="*/ 2 h 325"/>
                <a:gd name="T10" fmla="*/ 2 w 306"/>
                <a:gd name="T11" fmla="*/ 1 h 325"/>
                <a:gd name="T12" fmla="*/ 1 w 306"/>
                <a:gd name="T13" fmla="*/ 1 h 325"/>
                <a:gd name="T14" fmla="*/ 1 w 306"/>
                <a:gd name="T15" fmla="*/ 1 h 325"/>
                <a:gd name="T16" fmla="*/ 1 w 306"/>
                <a:gd name="T17" fmla="*/ 1 h 325"/>
                <a:gd name="T18" fmla="*/ 1 w 306"/>
                <a:gd name="T19" fmla="*/ 1 h 325"/>
                <a:gd name="T20" fmla="*/ 1 w 306"/>
                <a:gd name="T21" fmla="*/ 1 h 325"/>
                <a:gd name="T22" fmla="*/ 0 w 306"/>
                <a:gd name="T23" fmla="*/ 1 h 325"/>
                <a:gd name="T24" fmla="*/ 1 w 306"/>
                <a:gd name="T25" fmla="*/ 1 h 325"/>
                <a:gd name="T26" fmla="*/ 1 w 306"/>
                <a:gd name="T27" fmla="*/ 0 h 325"/>
                <a:gd name="T28" fmla="*/ 1 w 306"/>
                <a:gd name="T29" fmla="*/ 0 h 325"/>
                <a:gd name="T30" fmla="*/ 2 w 306"/>
                <a:gd name="T31" fmla="*/ 1 h 32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06" h="325">
                  <a:moveTo>
                    <a:pt x="264" y="65"/>
                  </a:moveTo>
                  <a:lnTo>
                    <a:pt x="306" y="153"/>
                  </a:lnTo>
                  <a:lnTo>
                    <a:pt x="300" y="212"/>
                  </a:lnTo>
                  <a:lnTo>
                    <a:pt x="274" y="271"/>
                  </a:lnTo>
                  <a:lnTo>
                    <a:pt x="237" y="325"/>
                  </a:lnTo>
                  <a:lnTo>
                    <a:pt x="274" y="175"/>
                  </a:lnTo>
                  <a:lnTo>
                    <a:pt x="227" y="118"/>
                  </a:lnTo>
                  <a:lnTo>
                    <a:pt x="164" y="96"/>
                  </a:lnTo>
                  <a:lnTo>
                    <a:pt x="164" y="53"/>
                  </a:lnTo>
                  <a:lnTo>
                    <a:pt x="105" y="53"/>
                  </a:lnTo>
                  <a:lnTo>
                    <a:pt x="26" y="84"/>
                  </a:lnTo>
                  <a:lnTo>
                    <a:pt x="0" y="37"/>
                  </a:lnTo>
                  <a:lnTo>
                    <a:pt x="60" y="11"/>
                  </a:lnTo>
                  <a:lnTo>
                    <a:pt x="164" y="0"/>
                  </a:lnTo>
                  <a:lnTo>
                    <a:pt x="223" y="0"/>
                  </a:lnTo>
                  <a:lnTo>
                    <a:pt x="264" y="65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3" name="Freeform 140"/>
            <p:cNvSpPr>
              <a:spLocks/>
            </p:cNvSpPr>
            <p:nvPr/>
          </p:nvSpPr>
          <p:spPr bwMode="auto">
            <a:xfrm>
              <a:off x="3366" y="2128"/>
              <a:ext cx="226" cy="237"/>
            </a:xfrm>
            <a:custGeom>
              <a:avLst/>
              <a:gdLst>
                <a:gd name="T0" fmla="*/ 1 w 453"/>
                <a:gd name="T1" fmla="*/ 2 h 473"/>
                <a:gd name="T2" fmla="*/ 1 w 453"/>
                <a:gd name="T3" fmla="*/ 2 h 473"/>
                <a:gd name="T4" fmla="*/ 0 w 453"/>
                <a:gd name="T5" fmla="*/ 2 h 473"/>
                <a:gd name="T6" fmla="*/ 0 w 453"/>
                <a:gd name="T7" fmla="*/ 1 h 473"/>
                <a:gd name="T8" fmla="*/ 0 w 453"/>
                <a:gd name="T9" fmla="*/ 1 h 473"/>
                <a:gd name="T10" fmla="*/ 0 w 453"/>
                <a:gd name="T11" fmla="*/ 1 h 473"/>
                <a:gd name="T12" fmla="*/ 0 w 453"/>
                <a:gd name="T13" fmla="*/ 0 h 473"/>
                <a:gd name="T14" fmla="*/ 0 w 453"/>
                <a:gd name="T15" fmla="*/ 1 h 473"/>
                <a:gd name="T16" fmla="*/ 0 w 453"/>
                <a:gd name="T17" fmla="*/ 1 h 473"/>
                <a:gd name="T18" fmla="*/ 0 w 453"/>
                <a:gd name="T19" fmla="*/ 2 h 473"/>
                <a:gd name="T20" fmla="*/ 0 w 453"/>
                <a:gd name="T21" fmla="*/ 2 h 473"/>
                <a:gd name="T22" fmla="*/ 0 w 453"/>
                <a:gd name="T23" fmla="*/ 2 h 473"/>
                <a:gd name="T24" fmla="*/ 1 w 453"/>
                <a:gd name="T25" fmla="*/ 2 h 473"/>
                <a:gd name="T26" fmla="*/ 1 w 453"/>
                <a:gd name="T27" fmla="*/ 2 h 47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53" h="473">
                  <a:moveTo>
                    <a:pt x="453" y="457"/>
                  </a:moveTo>
                  <a:lnTo>
                    <a:pt x="296" y="404"/>
                  </a:lnTo>
                  <a:lnTo>
                    <a:pt x="215" y="325"/>
                  </a:lnTo>
                  <a:lnTo>
                    <a:pt x="89" y="128"/>
                  </a:lnTo>
                  <a:lnTo>
                    <a:pt x="58" y="79"/>
                  </a:lnTo>
                  <a:lnTo>
                    <a:pt x="105" y="37"/>
                  </a:lnTo>
                  <a:lnTo>
                    <a:pt x="67" y="0"/>
                  </a:lnTo>
                  <a:lnTo>
                    <a:pt x="0" y="39"/>
                  </a:lnTo>
                  <a:lnTo>
                    <a:pt x="0" y="106"/>
                  </a:lnTo>
                  <a:lnTo>
                    <a:pt x="132" y="335"/>
                  </a:lnTo>
                  <a:lnTo>
                    <a:pt x="180" y="419"/>
                  </a:lnTo>
                  <a:lnTo>
                    <a:pt x="253" y="441"/>
                  </a:lnTo>
                  <a:lnTo>
                    <a:pt x="416" y="473"/>
                  </a:lnTo>
                  <a:lnTo>
                    <a:pt x="453" y="457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4" name="Freeform 141"/>
            <p:cNvSpPr>
              <a:spLocks/>
            </p:cNvSpPr>
            <p:nvPr/>
          </p:nvSpPr>
          <p:spPr bwMode="auto">
            <a:xfrm>
              <a:off x="3335" y="2338"/>
              <a:ext cx="403" cy="165"/>
            </a:xfrm>
            <a:custGeom>
              <a:avLst/>
              <a:gdLst>
                <a:gd name="T0" fmla="*/ 3 w 806"/>
                <a:gd name="T1" fmla="*/ 0 h 331"/>
                <a:gd name="T2" fmla="*/ 3 w 806"/>
                <a:gd name="T3" fmla="*/ 0 h 331"/>
                <a:gd name="T4" fmla="*/ 2 w 806"/>
                <a:gd name="T5" fmla="*/ 0 h 331"/>
                <a:gd name="T6" fmla="*/ 2 w 806"/>
                <a:gd name="T7" fmla="*/ 0 h 331"/>
                <a:gd name="T8" fmla="*/ 1 w 806"/>
                <a:gd name="T9" fmla="*/ 0 h 331"/>
                <a:gd name="T10" fmla="*/ 1 w 806"/>
                <a:gd name="T11" fmla="*/ 0 h 331"/>
                <a:gd name="T12" fmla="*/ 1 w 806"/>
                <a:gd name="T13" fmla="*/ 0 h 331"/>
                <a:gd name="T14" fmla="*/ 1 w 806"/>
                <a:gd name="T15" fmla="*/ 0 h 331"/>
                <a:gd name="T16" fmla="*/ 0 w 806"/>
                <a:gd name="T17" fmla="*/ 0 h 331"/>
                <a:gd name="T18" fmla="*/ 1 w 806"/>
                <a:gd name="T19" fmla="*/ 0 h 331"/>
                <a:gd name="T20" fmla="*/ 2 w 806"/>
                <a:gd name="T21" fmla="*/ 1 h 331"/>
                <a:gd name="T22" fmla="*/ 2 w 806"/>
                <a:gd name="T23" fmla="*/ 1 h 331"/>
                <a:gd name="T24" fmla="*/ 2 w 806"/>
                <a:gd name="T25" fmla="*/ 1 h 331"/>
                <a:gd name="T26" fmla="*/ 3 w 806"/>
                <a:gd name="T27" fmla="*/ 1 h 331"/>
                <a:gd name="T28" fmla="*/ 3 w 806"/>
                <a:gd name="T29" fmla="*/ 1 h 331"/>
                <a:gd name="T30" fmla="*/ 4 w 806"/>
                <a:gd name="T31" fmla="*/ 0 h 331"/>
                <a:gd name="T32" fmla="*/ 3 w 806"/>
                <a:gd name="T33" fmla="*/ 0 h 3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806" h="331">
                  <a:moveTo>
                    <a:pt x="749" y="213"/>
                  </a:moveTo>
                  <a:lnTo>
                    <a:pt x="601" y="247"/>
                  </a:lnTo>
                  <a:lnTo>
                    <a:pt x="473" y="241"/>
                  </a:lnTo>
                  <a:lnTo>
                    <a:pt x="294" y="144"/>
                  </a:lnTo>
                  <a:lnTo>
                    <a:pt x="215" y="81"/>
                  </a:lnTo>
                  <a:lnTo>
                    <a:pt x="174" y="0"/>
                  </a:lnTo>
                  <a:lnTo>
                    <a:pt x="95" y="22"/>
                  </a:lnTo>
                  <a:lnTo>
                    <a:pt x="48" y="69"/>
                  </a:lnTo>
                  <a:lnTo>
                    <a:pt x="0" y="91"/>
                  </a:lnTo>
                  <a:lnTo>
                    <a:pt x="142" y="219"/>
                  </a:lnTo>
                  <a:lnTo>
                    <a:pt x="306" y="325"/>
                  </a:lnTo>
                  <a:lnTo>
                    <a:pt x="363" y="316"/>
                  </a:lnTo>
                  <a:lnTo>
                    <a:pt x="432" y="316"/>
                  </a:lnTo>
                  <a:lnTo>
                    <a:pt x="538" y="331"/>
                  </a:lnTo>
                  <a:lnTo>
                    <a:pt x="627" y="294"/>
                  </a:lnTo>
                  <a:lnTo>
                    <a:pt x="806" y="241"/>
                  </a:lnTo>
                  <a:lnTo>
                    <a:pt x="749" y="213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5" name="Freeform 142"/>
            <p:cNvSpPr>
              <a:spLocks/>
            </p:cNvSpPr>
            <p:nvPr/>
          </p:nvSpPr>
          <p:spPr bwMode="auto">
            <a:xfrm>
              <a:off x="3190" y="2170"/>
              <a:ext cx="307" cy="417"/>
            </a:xfrm>
            <a:custGeom>
              <a:avLst/>
              <a:gdLst>
                <a:gd name="T0" fmla="*/ 1 w 616"/>
                <a:gd name="T1" fmla="*/ 0 h 831"/>
                <a:gd name="T2" fmla="*/ 0 w 616"/>
                <a:gd name="T3" fmla="*/ 1 h 831"/>
                <a:gd name="T4" fmla="*/ 0 w 616"/>
                <a:gd name="T5" fmla="*/ 1 h 831"/>
                <a:gd name="T6" fmla="*/ 0 w 616"/>
                <a:gd name="T7" fmla="*/ 2 h 831"/>
                <a:gd name="T8" fmla="*/ 0 w 616"/>
                <a:gd name="T9" fmla="*/ 2 h 831"/>
                <a:gd name="T10" fmla="*/ 0 w 616"/>
                <a:gd name="T11" fmla="*/ 2 h 831"/>
                <a:gd name="T12" fmla="*/ 0 w 616"/>
                <a:gd name="T13" fmla="*/ 2 h 831"/>
                <a:gd name="T14" fmla="*/ 0 w 616"/>
                <a:gd name="T15" fmla="*/ 2 h 831"/>
                <a:gd name="T16" fmla="*/ 0 w 616"/>
                <a:gd name="T17" fmla="*/ 2 h 831"/>
                <a:gd name="T18" fmla="*/ 0 w 616"/>
                <a:gd name="T19" fmla="*/ 2 h 831"/>
                <a:gd name="T20" fmla="*/ 0 w 616"/>
                <a:gd name="T21" fmla="*/ 3 h 831"/>
                <a:gd name="T22" fmla="*/ 0 w 616"/>
                <a:gd name="T23" fmla="*/ 3 h 831"/>
                <a:gd name="T24" fmla="*/ 0 w 616"/>
                <a:gd name="T25" fmla="*/ 3 h 831"/>
                <a:gd name="T26" fmla="*/ 0 w 616"/>
                <a:gd name="T27" fmla="*/ 3 h 831"/>
                <a:gd name="T28" fmla="*/ 0 w 616"/>
                <a:gd name="T29" fmla="*/ 3 h 831"/>
                <a:gd name="T30" fmla="*/ 0 w 616"/>
                <a:gd name="T31" fmla="*/ 3 h 831"/>
                <a:gd name="T32" fmla="*/ 1 w 616"/>
                <a:gd name="T33" fmla="*/ 3 h 831"/>
                <a:gd name="T34" fmla="*/ 1 w 616"/>
                <a:gd name="T35" fmla="*/ 3 h 831"/>
                <a:gd name="T36" fmla="*/ 1 w 616"/>
                <a:gd name="T37" fmla="*/ 3 h 831"/>
                <a:gd name="T38" fmla="*/ 1 w 616"/>
                <a:gd name="T39" fmla="*/ 3 h 831"/>
                <a:gd name="T40" fmla="*/ 1 w 616"/>
                <a:gd name="T41" fmla="*/ 4 h 831"/>
                <a:gd name="T42" fmla="*/ 2 w 616"/>
                <a:gd name="T43" fmla="*/ 4 h 831"/>
                <a:gd name="T44" fmla="*/ 2 w 616"/>
                <a:gd name="T45" fmla="*/ 3 h 831"/>
                <a:gd name="T46" fmla="*/ 2 w 616"/>
                <a:gd name="T47" fmla="*/ 3 h 831"/>
                <a:gd name="T48" fmla="*/ 1 w 616"/>
                <a:gd name="T49" fmla="*/ 2 h 831"/>
                <a:gd name="T50" fmla="*/ 0 w 616"/>
                <a:gd name="T51" fmla="*/ 2 h 831"/>
                <a:gd name="T52" fmla="*/ 0 w 616"/>
                <a:gd name="T53" fmla="*/ 1 h 831"/>
                <a:gd name="T54" fmla="*/ 0 w 616"/>
                <a:gd name="T55" fmla="*/ 1 h 831"/>
                <a:gd name="T56" fmla="*/ 0 w 616"/>
                <a:gd name="T57" fmla="*/ 1 h 831"/>
                <a:gd name="T58" fmla="*/ 1 w 616"/>
                <a:gd name="T59" fmla="*/ 1 h 831"/>
                <a:gd name="T60" fmla="*/ 1 w 616"/>
                <a:gd name="T61" fmla="*/ 0 h 83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616" h="831">
                  <a:moveTo>
                    <a:pt x="295" y="0"/>
                  </a:moveTo>
                  <a:lnTo>
                    <a:pt x="195" y="6"/>
                  </a:lnTo>
                  <a:lnTo>
                    <a:pt x="0" y="106"/>
                  </a:lnTo>
                  <a:lnTo>
                    <a:pt x="14" y="293"/>
                  </a:lnTo>
                  <a:lnTo>
                    <a:pt x="16" y="338"/>
                  </a:lnTo>
                  <a:lnTo>
                    <a:pt x="21" y="378"/>
                  </a:lnTo>
                  <a:lnTo>
                    <a:pt x="29" y="413"/>
                  </a:lnTo>
                  <a:lnTo>
                    <a:pt x="41" y="447"/>
                  </a:lnTo>
                  <a:lnTo>
                    <a:pt x="55" y="474"/>
                  </a:lnTo>
                  <a:lnTo>
                    <a:pt x="73" y="500"/>
                  </a:lnTo>
                  <a:lnTo>
                    <a:pt x="92" y="524"/>
                  </a:lnTo>
                  <a:lnTo>
                    <a:pt x="114" y="547"/>
                  </a:lnTo>
                  <a:lnTo>
                    <a:pt x="140" y="569"/>
                  </a:lnTo>
                  <a:lnTo>
                    <a:pt x="165" y="590"/>
                  </a:lnTo>
                  <a:lnTo>
                    <a:pt x="195" y="610"/>
                  </a:lnTo>
                  <a:lnTo>
                    <a:pt x="226" y="634"/>
                  </a:lnTo>
                  <a:lnTo>
                    <a:pt x="258" y="655"/>
                  </a:lnTo>
                  <a:lnTo>
                    <a:pt x="291" y="681"/>
                  </a:lnTo>
                  <a:lnTo>
                    <a:pt x="327" y="709"/>
                  </a:lnTo>
                  <a:lnTo>
                    <a:pt x="364" y="740"/>
                  </a:lnTo>
                  <a:lnTo>
                    <a:pt x="443" y="831"/>
                  </a:lnTo>
                  <a:lnTo>
                    <a:pt x="518" y="793"/>
                  </a:lnTo>
                  <a:lnTo>
                    <a:pt x="616" y="740"/>
                  </a:lnTo>
                  <a:lnTo>
                    <a:pt x="559" y="675"/>
                  </a:lnTo>
                  <a:lnTo>
                    <a:pt x="295" y="468"/>
                  </a:lnTo>
                  <a:lnTo>
                    <a:pt x="217" y="403"/>
                  </a:lnTo>
                  <a:lnTo>
                    <a:pt x="138" y="256"/>
                  </a:lnTo>
                  <a:lnTo>
                    <a:pt x="169" y="138"/>
                  </a:lnTo>
                  <a:lnTo>
                    <a:pt x="254" y="75"/>
                  </a:lnTo>
                  <a:lnTo>
                    <a:pt x="317" y="63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6" name="Freeform 143"/>
            <p:cNvSpPr>
              <a:spLocks/>
            </p:cNvSpPr>
            <p:nvPr/>
          </p:nvSpPr>
          <p:spPr bwMode="auto">
            <a:xfrm>
              <a:off x="3349" y="1857"/>
              <a:ext cx="277" cy="291"/>
            </a:xfrm>
            <a:custGeom>
              <a:avLst/>
              <a:gdLst>
                <a:gd name="T0" fmla="*/ 2 w 557"/>
                <a:gd name="T1" fmla="*/ 1 h 579"/>
                <a:gd name="T2" fmla="*/ 2 w 557"/>
                <a:gd name="T3" fmla="*/ 1 h 579"/>
                <a:gd name="T4" fmla="*/ 1 w 557"/>
                <a:gd name="T5" fmla="*/ 0 h 579"/>
                <a:gd name="T6" fmla="*/ 1 w 557"/>
                <a:gd name="T7" fmla="*/ 1 h 579"/>
                <a:gd name="T8" fmla="*/ 1 w 557"/>
                <a:gd name="T9" fmla="*/ 1 h 579"/>
                <a:gd name="T10" fmla="*/ 0 w 557"/>
                <a:gd name="T11" fmla="*/ 1 h 579"/>
                <a:gd name="T12" fmla="*/ 0 w 557"/>
                <a:gd name="T13" fmla="*/ 1 h 579"/>
                <a:gd name="T14" fmla="*/ 0 w 557"/>
                <a:gd name="T15" fmla="*/ 2 h 579"/>
                <a:gd name="T16" fmla="*/ 0 w 557"/>
                <a:gd name="T17" fmla="*/ 3 h 579"/>
                <a:gd name="T18" fmla="*/ 0 w 557"/>
                <a:gd name="T19" fmla="*/ 3 h 579"/>
                <a:gd name="T20" fmla="*/ 0 w 557"/>
                <a:gd name="T21" fmla="*/ 2 h 579"/>
                <a:gd name="T22" fmla="*/ 0 w 557"/>
                <a:gd name="T23" fmla="*/ 2 h 579"/>
                <a:gd name="T24" fmla="*/ 0 w 557"/>
                <a:gd name="T25" fmla="*/ 2 h 579"/>
                <a:gd name="T26" fmla="*/ 0 w 557"/>
                <a:gd name="T27" fmla="*/ 2 h 579"/>
                <a:gd name="T28" fmla="*/ 1 w 557"/>
                <a:gd name="T29" fmla="*/ 1 h 579"/>
                <a:gd name="T30" fmla="*/ 1 w 557"/>
                <a:gd name="T31" fmla="*/ 1 h 579"/>
                <a:gd name="T32" fmla="*/ 1 w 557"/>
                <a:gd name="T33" fmla="*/ 1 h 579"/>
                <a:gd name="T34" fmla="*/ 1 w 557"/>
                <a:gd name="T35" fmla="*/ 1 h 579"/>
                <a:gd name="T36" fmla="*/ 2 w 557"/>
                <a:gd name="T37" fmla="*/ 1 h 579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57" h="579">
                  <a:moveTo>
                    <a:pt x="557" y="79"/>
                  </a:moveTo>
                  <a:lnTo>
                    <a:pt x="518" y="46"/>
                  </a:lnTo>
                  <a:lnTo>
                    <a:pt x="459" y="0"/>
                  </a:lnTo>
                  <a:lnTo>
                    <a:pt x="394" y="87"/>
                  </a:lnTo>
                  <a:lnTo>
                    <a:pt x="286" y="162"/>
                  </a:lnTo>
                  <a:lnTo>
                    <a:pt x="156" y="190"/>
                  </a:lnTo>
                  <a:lnTo>
                    <a:pt x="14" y="207"/>
                  </a:lnTo>
                  <a:lnTo>
                    <a:pt x="0" y="260"/>
                  </a:lnTo>
                  <a:lnTo>
                    <a:pt x="10" y="579"/>
                  </a:lnTo>
                  <a:lnTo>
                    <a:pt x="67" y="534"/>
                  </a:lnTo>
                  <a:lnTo>
                    <a:pt x="96" y="489"/>
                  </a:lnTo>
                  <a:lnTo>
                    <a:pt x="67" y="377"/>
                  </a:lnTo>
                  <a:lnTo>
                    <a:pt x="67" y="260"/>
                  </a:lnTo>
                  <a:lnTo>
                    <a:pt x="177" y="260"/>
                  </a:lnTo>
                  <a:lnTo>
                    <a:pt x="280" y="239"/>
                  </a:lnTo>
                  <a:lnTo>
                    <a:pt x="364" y="193"/>
                  </a:lnTo>
                  <a:lnTo>
                    <a:pt x="439" y="117"/>
                  </a:lnTo>
                  <a:lnTo>
                    <a:pt x="514" y="73"/>
                  </a:lnTo>
                  <a:lnTo>
                    <a:pt x="557" y="79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7" name="Freeform 144"/>
            <p:cNvSpPr>
              <a:spLocks/>
            </p:cNvSpPr>
            <p:nvPr/>
          </p:nvSpPr>
          <p:spPr bwMode="auto">
            <a:xfrm>
              <a:off x="3595" y="1989"/>
              <a:ext cx="82" cy="120"/>
            </a:xfrm>
            <a:custGeom>
              <a:avLst/>
              <a:gdLst>
                <a:gd name="T0" fmla="*/ 0 w 166"/>
                <a:gd name="T1" fmla="*/ 0 h 241"/>
                <a:gd name="T2" fmla="*/ 0 w 166"/>
                <a:gd name="T3" fmla="*/ 0 h 241"/>
                <a:gd name="T4" fmla="*/ 0 w 166"/>
                <a:gd name="T5" fmla="*/ 0 h 241"/>
                <a:gd name="T6" fmla="*/ 0 w 166"/>
                <a:gd name="T7" fmla="*/ 0 h 241"/>
                <a:gd name="T8" fmla="*/ 0 w 166"/>
                <a:gd name="T9" fmla="*/ 0 h 241"/>
                <a:gd name="T10" fmla="*/ 0 w 166"/>
                <a:gd name="T11" fmla="*/ 0 h 241"/>
                <a:gd name="T12" fmla="*/ 0 w 166"/>
                <a:gd name="T13" fmla="*/ 0 h 241"/>
                <a:gd name="T14" fmla="*/ 0 w 166"/>
                <a:gd name="T15" fmla="*/ 0 h 241"/>
                <a:gd name="T16" fmla="*/ 0 w 166"/>
                <a:gd name="T17" fmla="*/ 0 h 241"/>
                <a:gd name="T18" fmla="*/ 0 w 166"/>
                <a:gd name="T19" fmla="*/ 0 h 241"/>
                <a:gd name="T20" fmla="*/ 0 w 166"/>
                <a:gd name="T21" fmla="*/ 0 h 24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6" h="241">
                  <a:moveTo>
                    <a:pt x="166" y="0"/>
                  </a:moveTo>
                  <a:lnTo>
                    <a:pt x="99" y="0"/>
                  </a:lnTo>
                  <a:lnTo>
                    <a:pt x="38" y="42"/>
                  </a:lnTo>
                  <a:lnTo>
                    <a:pt x="0" y="95"/>
                  </a:lnTo>
                  <a:lnTo>
                    <a:pt x="12" y="142"/>
                  </a:lnTo>
                  <a:lnTo>
                    <a:pt x="63" y="241"/>
                  </a:lnTo>
                  <a:lnTo>
                    <a:pt x="30" y="174"/>
                  </a:lnTo>
                  <a:lnTo>
                    <a:pt x="30" y="83"/>
                  </a:lnTo>
                  <a:lnTo>
                    <a:pt x="83" y="22"/>
                  </a:lnTo>
                  <a:lnTo>
                    <a:pt x="134" y="8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8" name="Freeform 145"/>
            <p:cNvSpPr>
              <a:spLocks/>
            </p:cNvSpPr>
            <p:nvPr/>
          </p:nvSpPr>
          <p:spPr bwMode="auto">
            <a:xfrm>
              <a:off x="3573" y="1908"/>
              <a:ext cx="130" cy="181"/>
            </a:xfrm>
            <a:custGeom>
              <a:avLst/>
              <a:gdLst>
                <a:gd name="T0" fmla="*/ 2 w 260"/>
                <a:gd name="T1" fmla="*/ 0 h 360"/>
                <a:gd name="T2" fmla="*/ 1 w 260"/>
                <a:gd name="T3" fmla="*/ 1 h 360"/>
                <a:gd name="T4" fmla="*/ 1 w 260"/>
                <a:gd name="T5" fmla="*/ 1 h 360"/>
                <a:gd name="T6" fmla="*/ 1 w 260"/>
                <a:gd name="T7" fmla="*/ 1 h 360"/>
                <a:gd name="T8" fmla="*/ 0 w 260"/>
                <a:gd name="T9" fmla="*/ 2 h 360"/>
                <a:gd name="T10" fmla="*/ 1 w 260"/>
                <a:gd name="T11" fmla="*/ 2 h 360"/>
                <a:gd name="T12" fmla="*/ 1 w 260"/>
                <a:gd name="T13" fmla="*/ 2 h 360"/>
                <a:gd name="T14" fmla="*/ 1 w 260"/>
                <a:gd name="T15" fmla="*/ 2 h 360"/>
                <a:gd name="T16" fmla="*/ 1 w 260"/>
                <a:gd name="T17" fmla="*/ 2 h 360"/>
                <a:gd name="T18" fmla="*/ 1 w 260"/>
                <a:gd name="T19" fmla="*/ 1 h 360"/>
                <a:gd name="T20" fmla="*/ 1 w 260"/>
                <a:gd name="T21" fmla="*/ 1 h 360"/>
                <a:gd name="T22" fmla="*/ 1 w 260"/>
                <a:gd name="T23" fmla="*/ 1 h 360"/>
                <a:gd name="T24" fmla="*/ 1 w 260"/>
                <a:gd name="T25" fmla="*/ 1 h 360"/>
                <a:gd name="T26" fmla="*/ 1 w 260"/>
                <a:gd name="T27" fmla="*/ 1 h 360"/>
                <a:gd name="T28" fmla="*/ 2 w 260"/>
                <a:gd name="T29" fmla="*/ 0 h 3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60" h="360">
                  <a:moveTo>
                    <a:pt x="260" y="0"/>
                  </a:moveTo>
                  <a:lnTo>
                    <a:pt x="160" y="45"/>
                  </a:lnTo>
                  <a:lnTo>
                    <a:pt x="59" y="96"/>
                  </a:lnTo>
                  <a:lnTo>
                    <a:pt x="38" y="173"/>
                  </a:lnTo>
                  <a:lnTo>
                    <a:pt x="0" y="274"/>
                  </a:lnTo>
                  <a:lnTo>
                    <a:pt x="6" y="319"/>
                  </a:lnTo>
                  <a:lnTo>
                    <a:pt x="71" y="360"/>
                  </a:lnTo>
                  <a:lnTo>
                    <a:pt x="26" y="319"/>
                  </a:lnTo>
                  <a:lnTo>
                    <a:pt x="26" y="274"/>
                  </a:lnTo>
                  <a:lnTo>
                    <a:pt x="47" y="177"/>
                  </a:lnTo>
                  <a:lnTo>
                    <a:pt x="73" y="116"/>
                  </a:lnTo>
                  <a:lnTo>
                    <a:pt x="134" y="79"/>
                  </a:lnTo>
                  <a:lnTo>
                    <a:pt x="223" y="59"/>
                  </a:lnTo>
                  <a:lnTo>
                    <a:pt x="252" y="29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9" name="Freeform 146"/>
            <p:cNvSpPr>
              <a:spLocks/>
            </p:cNvSpPr>
            <p:nvPr/>
          </p:nvSpPr>
          <p:spPr bwMode="auto">
            <a:xfrm>
              <a:off x="3487" y="1912"/>
              <a:ext cx="161" cy="247"/>
            </a:xfrm>
            <a:custGeom>
              <a:avLst/>
              <a:gdLst>
                <a:gd name="T0" fmla="*/ 1 w 323"/>
                <a:gd name="T1" fmla="*/ 1 h 492"/>
                <a:gd name="T2" fmla="*/ 1 w 323"/>
                <a:gd name="T3" fmla="*/ 0 h 492"/>
                <a:gd name="T4" fmla="*/ 0 w 323"/>
                <a:gd name="T5" fmla="*/ 0 h 492"/>
                <a:gd name="T6" fmla="*/ 0 w 323"/>
                <a:gd name="T7" fmla="*/ 1 h 492"/>
                <a:gd name="T8" fmla="*/ 0 w 323"/>
                <a:gd name="T9" fmla="*/ 1 h 492"/>
                <a:gd name="T10" fmla="*/ 0 w 323"/>
                <a:gd name="T11" fmla="*/ 1 h 492"/>
                <a:gd name="T12" fmla="*/ 0 w 323"/>
                <a:gd name="T13" fmla="*/ 2 h 492"/>
                <a:gd name="T14" fmla="*/ 0 w 323"/>
                <a:gd name="T15" fmla="*/ 2 h 492"/>
                <a:gd name="T16" fmla="*/ 0 w 323"/>
                <a:gd name="T17" fmla="*/ 2 h 492"/>
                <a:gd name="T18" fmla="*/ 0 w 323"/>
                <a:gd name="T19" fmla="*/ 2 h 492"/>
                <a:gd name="T20" fmla="*/ 0 w 323"/>
                <a:gd name="T21" fmla="*/ 2 h 492"/>
                <a:gd name="T22" fmla="*/ 0 w 323"/>
                <a:gd name="T23" fmla="*/ 2 h 492"/>
                <a:gd name="T24" fmla="*/ 0 w 323"/>
                <a:gd name="T25" fmla="*/ 1 h 492"/>
                <a:gd name="T26" fmla="*/ 0 w 323"/>
                <a:gd name="T27" fmla="*/ 1 h 492"/>
                <a:gd name="T28" fmla="*/ 0 w 323"/>
                <a:gd name="T29" fmla="*/ 1 h 492"/>
                <a:gd name="T30" fmla="*/ 0 w 323"/>
                <a:gd name="T31" fmla="*/ 1 h 492"/>
                <a:gd name="T32" fmla="*/ 1 w 323"/>
                <a:gd name="T33" fmla="*/ 1 h 49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23" h="492">
                  <a:moveTo>
                    <a:pt x="323" y="25"/>
                  </a:moveTo>
                  <a:lnTo>
                    <a:pt x="277" y="0"/>
                  </a:lnTo>
                  <a:lnTo>
                    <a:pt x="185" y="0"/>
                  </a:lnTo>
                  <a:lnTo>
                    <a:pt x="130" y="67"/>
                  </a:lnTo>
                  <a:lnTo>
                    <a:pt x="59" y="138"/>
                  </a:lnTo>
                  <a:lnTo>
                    <a:pt x="29" y="195"/>
                  </a:lnTo>
                  <a:lnTo>
                    <a:pt x="4" y="285"/>
                  </a:lnTo>
                  <a:lnTo>
                    <a:pt x="0" y="364"/>
                  </a:lnTo>
                  <a:lnTo>
                    <a:pt x="0" y="461"/>
                  </a:lnTo>
                  <a:lnTo>
                    <a:pt x="29" y="492"/>
                  </a:lnTo>
                  <a:lnTo>
                    <a:pt x="21" y="409"/>
                  </a:lnTo>
                  <a:lnTo>
                    <a:pt x="21" y="299"/>
                  </a:lnTo>
                  <a:lnTo>
                    <a:pt x="55" y="175"/>
                  </a:lnTo>
                  <a:lnTo>
                    <a:pt x="114" y="116"/>
                  </a:lnTo>
                  <a:lnTo>
                    <a:pt x="183" y="21"/>
                  </a:lnTo>
                  <a:lnTo>
                    <a:pt x="248" y="10"/>
                  </a:lnTo>
                  <a:lnTo>
                    <a:pt x="323" y="25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0" name="Freeform 147"/>
            <p:cNvSpPr>
              <a:spLocks/>
            </p:cNvSpPr>
            <p:nvPr/>
          </p:nvSpPr>
          <p:spPr bwMode="auto">
            <a:xfrm>
              <a:off x="3603" y="2080"/>
              <a:ext cx="163" cy="56"/>
            </a:xfrm>
            <a:custGeom>
              <a:avLst/>
              <a:gdLst>
                <a:gd name="T0" fmla="*/ 1 w 327"/>
                <a:gd name="T1" fmla="*/ 0 h 112"/>
                <a:gd name="T2" fmla="*/ 0 w 327"/>
                <a:gd name="T3" fmla="*/ 1 h 112"/>
                <a:gd name="T4" fmla="*/ 0 w 327"/>
                <a:gd name="T5" fmla="*/ 1 h 112"/>
                <a:gd name="T6" fmla="*/ 0 w 327"/>
                <a:gd name="T7" fmla="*/ 1 h 112"/>
                <a:gd name="T8" fmla="*/ 0 w 327"/>
                <a:gd name="T9" fmla="*/ 1 h 112"/>
                <a:gd name="T10" fmla="*/ 0 w 327"/>
                <a:gd name="T11" fmla="*/ 1 h 112"/>
                <a:gd name="T12" fmla="*/ 0 w 327"/>
                <a:gd name="T13" fmla="*/ 1 h 112"/>
                <a:gd name="T14" fmla="*/ 0 w 327"/>
                <a:gd name="T15" fmla="*/ 1 h 112"/>
                <a:gd name="T16" fmla="*/ 1 w 327"/>
                <a:gd name="T17" fmla="*/ 1 h 112"/>
                <a:gd name="T18" fmla="*/ 1 w 327"/>
                <a:gd name="T19" fmla="*/ 0 h 11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27" h="112">
                  <a:moveTo>
                    <a:pt x="327" y="0"/>
                  </a:moveTo>
                  <a:lnTo>
                    <a:pt x="231" y="47"/>
                  </a:lnTo>
                  <a:lnTo>
                    <a:pt x="130" y="66"/>
                  </a:lnTo>
                  <a:lnTo>
                    <a:pt x="75" y="74"/>
                  </a:lnTo>
                  <a:lnTo>
                    <a:pt x="0" y="112"/>
                  </a:lnTo>
                  <a:lnTo>
                    <a:pt x="63" y="108"/>
                  </a:lnTo>
                  <a:lnTo>
                    <a:pt x="118" y="84"/>
                  </a:lnTo>
                  <a:lnTo>
                    <a:pt x="227" y="66"/>
                  </a:lnTo>
                  <a:lnTo>
                    <a:pt x="309" y="29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1" name="Freeform 148"/>
            <p:cNvSpPr>
              <a:spLocks/>
            </p:cNvSpPr>
            <p:nvPr/>
          </p:nvSpPr>
          <p:spPr bwMode="auto">
            <a:xfrm>
              <a:off x="3740" y="2014"/>
              <a:ext cx="69" cy="52"/>
            </a:xfrm>
            <a:custGeom>
              <a:avLst/>
              <a:gdLst>
                <a:gd name="T0" fmla="*/ 1 w 138"/>
                <a:gd name="T1" fmla="*/ 1 h 104"/>
                <a:gd name="T2" fmla="*/ 1 w 138"/>
                <a:gd name="T3" fmla="*/ 1 h 104"/>
                <a:gd name="T4" fmla="*/ 1 w 138"/>
                <a:gd name="T5" fmla="*/ 0 h 104"/>
                <a:gd name="T6" fmla="*/ 1 w 138"/>
                <a:gd name="T7" fmla="*/ 1 h 104"/>
                <a:gd name="T8" fmla="*/ 0 w 138"/>
                <a:gd name="T9" fmla="*/ 1 h 104"/>
                <a:gd name="T10" fmla="*/ 1 w 138"/>
                <a:gd name="T11" fmla="*/ 1 h 104"/>
                <a:gd name="T12" fmla="*/ 1 w 138"/>
                <a:gd name="T13" fmla="*/ 1 h 104"/>
                <a:gd name="T14" fmla="*/ 1 w 138"/>
                <a:gd name="T15" fmla="*/ 1 h 104"/>
                <a:gd name="T16" fmla="*/ 1 w 138"/>
                <a:gd name="T17" fmla="*/ 1 h 10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8" h="104">
                  <a:moveTo>
                    <a:pt x="138" y="59"/>
                  </a:moveTo>
                  <a:lnTo>
                    <a:pt x="108" y="29"/>
                  </a:lnTo>
                  <a:lnTo>
                    <a:pt x="59" y="0"/>
                  </a:lnTo>
                  <a:lnTo>
                    <a:pt x="4" y="25"/>
                  </a:lnTo>
                  <a:lnTo>
                    <a:pt x="0" y="67"/>
                  </a:lnTo>
                  <a:lnTo>
                    <a:pt x="51" y="67"/>
                  </a:lnTo>
                  <a:lnTo>
                    <a:pt x="63" y="104"/>
                  </a:lnTo>
                  <a:lnTo>
                    <a:pt x="108" y="104"/>
                  </a:lnTo>
                  <a:lnTo>
                    <a:pt x="138" y="59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2" name="Freeform 149"/>
            <p:cNvSpPr>
              <a:spLocks/>
            </p:cNvSpPr>
            <p:nvPr/>
          </p:nvSpPr>
          <p:spPr bwMode="auto">
            <a:xfrm>
              <a:off x="3642" y="2037"/>
              <a:ext cx="42" cy="26"/>
            </a:xfrm>
            <a:custGeom>
              <a:avLst/>
              <a:gdLst>
                <a:gd name="T0" fmla="*/ 0 w 85"/>
                <a:gd name="T1" fmla="*/ 0 h 53"/>
                <a:gd name="T2" fmla="*/ 0 w 85"/>
                <a:gd name="T3" fmla="*/ 0 h 53"/>
                <a:gd name="T4" fmla="*/ 0 w 85"/>
                <a:gd name="T5" fmla="*/ 0 h 53"/>
                <a:gd name="T6" fmla="*/ 0 w 85"/>
                <a:gd name="T7" fmla="*/ 0 h 53"/>
                <a:gd name="T8" fmla="*/ 0 w 85"/>
                <a:gd name="T9" fmla="*/ 0 h 53"/>
                <a:gd name="T10" fmla="*/ 0 w 85"/>
                <a:gd name="T11" fmla="*/ 0 h 5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53">
                  <a:moveTo>
                    <a:pt x="85" y="18"/>
                  </a:moveTo>
                  <a:lnTo>
                    <a:pt x="43" y="0"/>
                  </a:lnTo>
                  <a:lnTo>
                    <a:pt x="4" y="22"/>
                  </a:lnTo>
                  <a:lnTo>
                    <a:pt x="0" y="53"/>
                  </a:lnTo>
                  <a:lnTo>
                    <a:pt x="33" y="25"/>
                  </a:lnTo>
                  <a:lnTo>
                    <a:pt x="85" y="18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3" name="Freeform 150"/>
            <p:cNvSpPr>
              <a:spLocks/>
            </p:cNvSpPr>
            <p:nvPr/>
          </p:nvSpPr>
          <p:spPr bwMode="auto">
            <a:xfrm>
              <a:off x="3677" y="2048"/>
              <a:ext cx="35" cy="28"/>
            </a:xfrm>
            <a:custGeom>
              <a:avLst/>
              <a:gdLst>
                <a:gd name="T0" fmla="*/ 1 w 69"/>
                <a:gd name="T1" fmla="*/ 1 h 54"/>
                <a:gd name="T2" fmla="*/ 1 w 69"/>
                <a:gd name="T3" fmla="*/ 0 h 54"/>
                <a:gd name="T4" fmla="*/ 0 w 69"/>
                <a:gd name="T5" fmla="*/ 1 h 54"/>
                <a:gd name="T6" fmla="*/ 1 w 69"/>
                <a:gd name="T7" fmla="*/ 1 h 54"/>
                <a:gd name="T8" fmla="*/ 1 w 69"/>
                <a:gd name="T9" fmla="*/ 1 h 54"/>
                <a:gd name="T10" fmla="*/ 1 w 69"/>
                <a:gd name="T11" fmla="*/ 1 h 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9" h="54">
                  <a:moveTo>
                    <a:pt x="69" y="22"/>
                  </a:moveTo>
                  <a:lnTo>
                    <a:pt x="39" y="0"/>
                  </a:lnTo>
                  <a:lnTo>
                    <a:pt x="0" y="22"/>
                  </a:lnTo>
                  <a:lnTo>
                    <a:pt x="18" y="54"/>
                  </a:lnTo>
                  <a:lnTo>
                    <a:pt x="59" y="54"/>
                  </a:lnTo>
                  <a:lnTo>
                    <a:pt x="69" y="22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4" name="Freeform 151"/>
            <p:cNvSpPr>
              <a:spLocks/>
            </p:cNvSpPr>
            <p:nvPr/>
          </p:nvSpPr>
          <p:spPr bwMode="auto">
            <a:xfrm>
              <a:off x="3661" y="2078"/>
              <a:ext cx="39" cy="13"/>
            </a:xfrm>
            <a:custGeom>
              <a:avLst/>
              <a:gdLst>
                <a:gd name="T0" fmla="*/ 0 w 81"/>
                <a:gd name="T1" fmla="*/ 1 h 25"/>
                <a:gd name="T2" fmla="*/ 0 w 81"/>
                <a:gd name="T3" fmla="*/ 0 h 25"/>
                <a:gd name="T4" fmla="*/ 0 w 81"/>
                <a:gd name="T5" fmla="*/ 1 h 25"/>
                <a:gd name="T6" fmla="*/ 0 w 81"/>
                <a:gd name="T7" fmla="*/ 1 h 25"/>
                <a:gd name="T8" fmla="*/ 0 w 81"/>
                <a:gd name="T9" fmla="*/ 1 h 25"/>
                <a:gd name="T10" fmla="*/ 0 w 81"/>
                <a:gd name="T11" fmla="*/ 1 h 25"/>
                <a:gd name="T12" fmla="*/ 0 w 81"/>
                <a:gd name="T13" fmla="*/ 1 h 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81" h="25">
                  <a:moveTo>
                    <a:pt x="34" y="5"/>
                  </a:moveTo>
                  <a:lnTo>
                    <a:pt x="0" y="0"/>
                  </a:lnTo>
                  <a:lnTo>
                    <a:pt x="8" y="21"/>
                  </a:lnTo>
                  <a:lnTo>
                    <a:pt x="40" y="25"/>
                  </a:lnTo>
                  <a:lnTo>
                    <a:pt x="81" y="25"/>
                  </a:lnTo>
                  <a:lnTo>
                    <a:pt x="81" y="4"/>
                  </a:lnTo>
                  <a:lnTo>
                    <a:pt x="34" y="5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5" name="Freeform 152"/>
            <p:cNvSpPr>
              <a:spLocks/>
            </p:cNvSpPr>
            <p:nvPr/>
          </p:nvSpPr>
          <p:spPr bwMode="auto">
            <a:xfrm>
              <a:off x="3639" y="1857"/>
              <a:ext cx="122" cy="78"/>
            </a:xfrm>
            <a:custGeom>
              <a:avLst/>
              <a:gdLst>
                <a:gd name="T0" fmla="*/ 1 w 242"/>
                <a:gd name="T1" fmla="*/ 0 h 156"/>
                <a:gd name="T2" fmla="*/ 1 w 242"/>
                <a:gd name="T3" fmla="*/ 1 h 156"/>
                <a:gd name="T4" fmla="*/ 1 w 242"/>
                <a:gd name="T5" fmla="*/ 1 h 156"/>
                <a:gd name="T6" fmla="*/ 1 w 242"/>
                <a:gd name="T7" fmla="*/ 1 h 156"/>
                <a:gd name="T8" fmla="*/ 1 w 242"/>
                <a:gd name="T9" fmla="*/ 1 h 156"/>
                <a:gd name="T10" fmla="*/ 1 w 242"/>
                <a:gd name="T11" fmla="*/ 1 h 156"/>
                <a:gd name="T12" fmla="*/ 0 w 242"/>
                <a:gd name="T13" fmla="*/ 1 h 156"/>
                <a:gd name="T14" fmla="*/ 1 w 242"/>
                <a:gd name="T15" fmla="*/ 1 h 156"/>
                <a:gd name="T16" fmla="*/ 1 w 242"/>
                <a:gd name="T17" fmla="*/ 0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42" h="156">
                  <a:moveTo>
                    <a:pt x="104" y="0"/>
                  </a:moveTo>
                  <a:lnTo>
                    <a:pt x="193" y="89"/>
                  </a:lnTo>
                  <a:lnTo>
                    <a:pt x="242" y="156"/>
                  </a:lnTo>
                  <a:lnTo>
                    <a:pt x="181" y="125"/>
                  </a:lnTo>
                  <a:lnTo>
                    <a:pt x="97" y="75"/>
                  </a:lnTo>
                  <a:lnTo>
                    <a:pt x="37" y="89"/>
                  </a:lnTo>
                  <a:lnTo>
                    <a:pt x="0" y="65"/>
                  </a:lnTo>
                  <a:lnTo>
                    <a:pt x="37" y="3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6" name="Freeform 153"/>
            <p:cNvSpPr>
              <a:spLocks/>
            </p:cNvSpPr>
            <p:nvPr/>
          </p:nvSpPr>
          <p:spPr bwMode="auto">
            <a:xfrm>
              <a:off x="3496" y="2546"/>
              <a:ext cx="412" cy="221"/>
            </a:xfrm>
            <a:custGeom>
              <a:avLst/>
              <a:gdLst>
                <a:gd name="T0" fmla="*/ 4 w 822"/>
                <a:gd name="T1" fmla="*/ 0 h 445"/>
                <a:gd name="T2" fmla="*/ 3 w 822"/>
                <a:gd name="T3" fmla="*/ 0 h 445"/>
                <a:gd name="T4" fmla="*/ 3 w 822"/>
                <a:gd name="T5" fmla="*/ 0 h 445"/>
                <a:gd name="T6" fmla="*/ 3 w 822"/>
                <a:gd name="T7" fmla="*/ 0 h 445"/>
                <a:gd name="T8" fmla="*/ 2 w 822"/>
                <a:gd name="T9" fmla="*/ 0 h 445"/>
                <a:gd name="T10" fmla="*/ 1 w 822"/>
                <a:gd name="T11" fmla="*/ 0 h 445"/>
                <a:gd name="T12" fmla="*/ 1 w 822"/>
                <a:gd name="T13" fmla="*/ 0 h 445"/>
                <a:gd name="T14" fmla="*/ 0 w 822"/>
                <a:gd name="T15" fmla="*/ 0 h 445"/>
                <a:gd name="T16" fmla="*/ 1 w 822"/>
                <a:gd name="T17" fmla="*/ 1 h 445"/>
                <a:gd name="T18" fmla="*/ 1 w 822"/>
                <a:gd name="T19" fmla="*/ 1 h 445"/>
                <a:gd name="T20" fmla="*/ 2 w 822"/>
                <a:gd name="T21" fmla="*/ 1 h 445"/>
                <a:gd name="T22" fmla="*/ 2 w 822"/>
                <a:gd name="T23" fmla="*/ 1 h 445"/>
                <a:gd name="T24" fmla="*/ 3 w 822"/>
                <a:gd name="T25" fmla="*/ 1 h 445"/>
                <a:gd name="T26" fmla="*/ 3 w 822"/>
                <a:gd name="T27" fmla="*/ 1 h 445"/>
                <a:gd name="T28" fmla="*/ 3 w 822"/>
                <a:gd name="T29" fmla="*/ 0 h 445"/>
                <a:gd name="T30" fmla="*/ 4 w 822"/>
                <a:gd name="T31" fmla="*/ 0 h 445"/>
                <a:gd name="T32" fmla="*/ 4 w 822"/>
                <a:gd name="T33" fmla="*/ 0 h 445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822" h="445">
                  <a:moveTo>
                    <a:pt x="822" y="35"/>
                  </a:moveTo>
                  <a:lnTo>
                    <a:pt x="690" y="0"/>
                  </a:lnTo>
                  <a:lnTo>
                    <a:pt x="682" y="120"/>
                  </a:lnTo>
                  <a:lnTo>
                    <a:pt x="580" y="223"/>
                  </a:lnTo>
                  <a:lnTo>
                    <a:pt x="359" y="223"/>
                  </a:lnTo>
                  <a:lnTo>
                    <a:pt x="221" y="158"/>
                  </a:lnTo>
                  <a:lnTo>
                    <a:pt x="128" y="158"/>
                  </a:lnTo>
                  <a:lnTo>
                    <a:pt x="0" y="213"/>
                  </a:lnTo>
                  <a:lnTo>
                    <a:pt x="28" y="445"/>
                  </a:lnTo>
                  <a:lnTo>
                    <a:pt x="128" y="343"/>
                  </a:lnTo>
                  <a:lnTo>
                    <a:pt x="314" y="343"/>
                  </a:lnTo>
                  <a:lnTo>
                    <a:pt x="491" y="343"/>
                  </a:lnTo>
                  <a:lnTo>
                    <a:pt x="672" y="305"/>
                  </a:lnTo>
                  <a:lnTo>
                    <a:pt x="717" y="362"/>
                  </a:lnTo>
                  <a:lnTo>
                    <a:pt x="737" y="240"/>
                  </a:lnTo>
                  <a:lnTo>
                    <a:pt x="802" y="130"/>
                  </a:lnTo>
                  <a:lnTo>
                    <a:pt x="822" y="35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7" name="Freeform 154"/>
            <p:cNvSpPr>
              <a:spLocks/>
            </p:cNvSpPr>
            <p:nvPr/>
          </p:nvSpPr>
          <p:spPr bwMode="auto">
            <a:xfrm>
              <a:off x="3412" y="2072"/>
              <a:ext cx="163" cy="271"/>
            </a:xfrm>
            <a:custGeom>
              <a:avLst/>
              <a:gdLst>
                <a:gd name="T0" fmla="*/ 1 w 325"/>
                <a:gd name="T1" fmla="*/ 2 h 541"/>
                <a:gd name="T2" fmla="*/ 1 w 325"/>
                <a:gd name="T3" fmla="*/ 2 h 541"/>
                <a:gd name="T4" fmla="*/ 2 w 325"/>
                <a:gd name="T5" fmla="*/ 2 h 541"/>
                <a:gd name="T6" fmla="*/ 2 w 325"/>
                <a:gd name="T7" fmla="*/ 3 h 541"/>
                <a:gd name="T8" fmla="*/ 1 w 325"/>
                <a:gd name="T9" fmla="*/ 3 h 541"/>
                <a:gd name="T10" fmla="*/ 1 w 325"/>
                <a:gd name="T11" fmla="*/ 2 h 541"/>
                <a:gd name="T12" fmla="*/ 1 w 325"/>
                <a:gd name="T13" fmla="*/ 2 h 541"/>
                <a:gd name="T14" fmla="*/ 1 w 325"/>
                <a:gd name="T15" fmla="*/ 2 h 541"/>
                <a:gd name="T16" fmla="*/ 1 w 325"/>
                <a:gd name="T17" fmla="*/ 1 h 541"/>
                <a:gd name="T18" fmla="*/ 1 w 325"/>
                <a:gd name="T19" fmla="*/ 1 h 541"/>
                <a:gd name="T20" fmla="*/ 1 w 325"/>
                <a:gd name="T21" fmla="*/ 1 h 541"/>
                <a:gd name="T22" fmla="*/ 0 w 325"/>
                <a:gd name="T23" fmla="*/ 1 h 541"/>
                <a:gd name="T24" fmla="*/ 0 w 325"/>
                <a:gd name="T25" fmla="*/ 0 h 541"/>
                <a:gd name="T26" fmla="*/ 1 w 325"/>
                <a:gd name="T27" fmla="*/ 1 h 541"/>
                <a:gd name="T28" fmla="*/ 1 w 325"/>
                <a:gd name="T29" fmla="*/ 1 h 541"/>
                <a:gd name="T30" fmla="*/ 1 w 325"/>
                <a:gd name="T31" fmla="*/ 2 h 541"/>
                <a:gd name="T32" fmla="*/ 1 w 325"/>
                <a:gd name="T33" fmla="*/ 2 h 541"/>
                <a:gd name="T34" fmla="*/ 1 w 325"/>
                <a:gd name="T35" fmla="*/ 2 h 541"/>
                <a:gd name="T36" fmla="*/ 1 w 325"/>
                <a:gd name="T37" fmla="*/ 2 h 541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5" h="541">
                  <a:moveTo>
                    <a:pt x="122" y="392"/>
                  </a:moveTo>
                  <a:lnTo>
                    <a:pt x="167" y="445"/>
                  </a:lnTo>
                  <a:lnTo>
                    <a:pt x="278" y="474"/>
                  </a:lnTo>
                  <a:lnTo>
                    <a:pt x="325" y="541"/>
                  </a:lnTo>
                  <a:lnTo>
                    <a:pt x="225" y="516"/>
                  </a:lnTo>
                  <a:lnTo>
                    <a:pt x="167" y="466"/>
                  </a:lnTo>
                  <a:lnTo>
                    <a:pt x="87" y="364"/>
                  </a:lnTo>
                  <a:lnTo>
                    <a:pt x="59" y="305"/>
                  </a:lnTo>
                  <a:lnTo>
                    <a:pt x="75" y="242"/>
                  </a:lnTo>
                  <a:lnTo>
                    <a:pt x="59" y="189"/>
                  </a:lnTo>
                  <a:lnTo>
                    <a:pt x="33" y="102"/>
                  </a:lnTo>
                  <a:lnTo>
                    <a:pt x="0" y="86"/>
                  </a:lnTo>
                  <a:lnTo>
                    <a:pt x="0" y="0"/>
                  </a:lnTo>
                  <a:lnTo>
                    <a:pt x="81" y="102"/>
                  </a:lnTo>
                  <a:lnTo>
                    <a:pt x="122" y="252"/>
                  </a:lnTo>
                  <a:lnTo>
                    <a:pt x="138" y="295"/>
                  </a:lnTo>
                  <a:lnTo>
                    <a:pt x="150" y="354"/>
                  </a:lnTo>
                  <a:lnTo>
                    <a:pt x="112" y="354"/>
                  </a:lnTo>
                  <a:lnTo>
                    <a:pt x="122" y="392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8" name="Freeform 155"/>
            <p:cNvSpPr>
              <a:spLocks/>
            </p:cNvSpPr>
            <p:nvPr/>
          </p:nvSpPr>
          <p:spPr bwMode="auto">
            <a:xfrm>
              <a:off x="3612" y="1996"/>
              <a:ext cx="79" cy="94"/>
            </a:xfrm>
            <a:custGeom>
              <a:avLst/>
              <a:gdLst>
                <a:gd name="T0" fmla="*/ 1 w 157"/>
                <a:gd name="T1" fmla="*/ 1 h 187"/>
                <a:gd name="T2" fmla="*/ 1 w 157"/>
                <a:gd name="T3" fmla="*/ 1 h 187"/>
                <a:gd name="T4" fmla="*/ 1 w 157"/>
                <a:gd name="T5" fmla="*/ 1 h 187"/>
                <a:gd name="T6" fmla="*/ 1 w 157"/>
                <a:gd name="T7" fmla="*/ 1 h 187"/>
                <a:gd name="T8" fmla="*/ 1 w 157"/>
                <a:gd name="T9" fmla="*/ 1 h 187"/>
                <a:gd name="T10" fmla="*/ 1 w 157"/>
                <a:gd name="T11" fmla="*/ 1 h 187"/>
                <a:gd name="T12" fmla="*/ 1 w 157"/>
                <a:gd name="T13" fmla="*/ 1 h 187"/>
                <a:gd name="T14" fmla="*/ 0 w 157"/>
                <a:gd name="T15" fmla="*/ 1 h 187"/>
                <a:gd name="T16" fmla="*/ 0 w 157"/>
                <a:gd name="T17" fmla="*/ 1 h 187"/>
                <a:gd name="T18" fmla="*/ 1 w 157"/>
                <a:gd name="T19" fmla="*/ 1 h 187"/>
                <a:gd name="T20" fmla="*/ 1 w 157"/>
                <a:gd name="T21" fmla="*/ 0 h 187"/>
                <a:gd name="T22" fmla="*/ 1 w 157"/>
                <a:gd name="T23" fmla="*/ 1 h 18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57" h="187">
                  <a:moveTo>
                    <a:pt x="157" y="10"/>
                  </a:moveTo>
                  <a:lnTo>
                    <a:pt x="157" y="63"/>
                  </a:lnTo>
                  <a:lnTo>
                    <a:pt x="157" y="107"/>
                  </a:lnTo>
                  <a:lnTo>
                    <a:pt x="116" y="69"/>
                  </a:lnTo>
                  <a:lnTo>
                    <a:pt x="73" y="97"/>
                  </a:lnTo>
                  <a:lnTo>
                    <a:pt x="41" y="134"/>
                  </a:lnTo>
                  <a:lnTo>
                    <a:pt x="31" y="187"/>
                  </a:lnTo>
                  <a:lnTo>
                    <a:pt x="0" y="116"/>
                  </a:lnTo>
                  <a:lnTo>
                    <a:pt x="0" y="63"/>
                  </a:lnTo>
                  <a:lnTo>
                    <a:pt x="41" y="10"/>
                  </a:lnTo>
                  <a:lnTo>
                    <a:pt x="100" y="0"/>
                  </a:lnTo>
                  <a:lnTo>
                    <a:pt x="157" y="1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69" name="Freeform 156"/>
            <p:cNvSpPr>
              <a:spLocks/>
            </p:cNvSpPr>
            <p:nvPr/>
          </p:nvSpPr>
          <p:spPr bwMode="auto">
            <a:xfrm>
              <a:off x="3630" y="2067"/>
              <a:ext cx="38" cy="45"/>
            </a:xfrm>
            <a:custGeom>
              <a:avLst/>
              <a:gdLst>
                <a:gd name="T0" fmla="*/ 1 w 75"/>
                <a:gd name="T1" fmla="*/ 0 h 91"/>
                <a:gd name="T2" fmla="*/ 1 w 75"/>
                <a:gd name="T3" fmla="*/ 0 h 91"/>
                <a:gd name="T4" fmla="*/ 0 w 75"/>
                <a:gd name="T5" fmla="*/ 0 h 91"/>
                <a:gd name="T6" fmla="*/ 1 w 75"/>
                <a:gd name="T7" fmla="*/ 0 h 91"/>
                <a:gd name="T8" fmla="*/ 1 w 75"/>
                <a:gd name="T9" fmla="*/ 0 h 91"/>
                <a:gd name="T10" fmla="*/ 1 w 75"/>
                <a:gd name="T11" fmla="*/ 0 h 91"/>
                <a:gd name="T12" fmla="*/ 1 w 75"/>
                <a:gd name="T13" fmla="*/ 0 h 91"/>
                <a:gd name="T14" fmla="*/ 1 w 75"/>
                <a:gd name="T15" fmla="*/ 0 h 91"/>
                <a:gd name="T16" fmla="*/ 1 w 75"/>
                <a:gd name="T17" fmla="*/ 0 h 91"/>
                <a:gd name="T18" fmla="*/ 1 w 75"/>
                <a:gd name="T19" fmla="*/ 0 h 9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5" h="91">
                  <a:moveTo>
                    <a:pt x="75" y="0"/>
                  </a:moveTo>
                  <a:lnTo>
                    <a:pt x="34" y="22"/>
                  </a:lnTo>
                  <a:lnTo>
                    <a:pt x="0" y="43"/>
                  </a:lnTo>
                  <a:lnTo>
                    <a:pt x="12" y="91"/>
                  </a:lnTo>
                  <a:lnTo>
                    <a:pt x="65" y="91"/>
                  </a:lnTo>
                  <a:lnTo>
                    <a:pt x="44" y="43"/>
                  </a:lnTo>
                  <a:lnTo>
                    <a:pt x="50" y="35"/>
                  </a:lnTo>
                  <a:lnTo>
                    <a:pt x="59" y="18"/>
                  </a:lnTo>
                  <a:lnTo>
                    <a:pt x="71" y="4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0" name="Freeform 157"/>
            <p:cNvSpPr>
              <a:spLocks/>
            </p:cNvSpPr>
            <p:nvPr/>
          </p:nvSpPr>
          <p:spPr bwMode="auto">
            <a:xfrm>
              <a:off x="3586" y="1924"/>
              <a:ext cx="111" cy="145"/>
            </a:xfrm>
            <a:custGeom>
              <a:avLst/>
              <a:gdLst>
                <a:gd name="T0" fmla="*/ 1 w 222"/>
                <a:gd name="T1" fmla="*/ 0 h 292"/>
                <a:gd name="T2" fmla="*/ 1 w 222"/>
                <a:gd name="T3" fmla="*/ 0 h 292"/>
                <a:gd name="T4" fmla="*/ 1 w 222"/>
                <a:gd name="T5" fmla="*/ 0 h 292"/>
                <a:gd name="T6" fmla="*/ 0 w 222"/>
                <a:gd name="T7" fmla="*/ 0 h 292"/>
                <a:gd name="T8" fmla="*/ 0 w 222"/>
                <a:gd name="T9" fmla="*/ 1 h 292"/>
                <a:gd name="T10" fmla="*/ 1 w 222"/>
                <a:gd name="T11" fmla="*/ 1 h 292"/>
                <a:gd name="T12" fmla="*/ 1 w 222"/>
                <a:gd name="T13" fmla="*/ 0 h 292"/>
                <a:gd name="T14" fmla="*/ 1 w 222"/>
                <a:gd name="T15" fmla="*/ 0 h 292"/>
                <a:gd name="T16" fmla="*/ 1 w 222"/>
                <a:gd name="T17" fmla="*/ 0 h 292"/>
                <a:gd name="T18" fmla="*/ 1 w 222"/>
                <a:gd name="T19" fmla="*/ 0 h 292"/>
                <a:gd name="T20" fmla="*/ 1 w 222"/>
                <a:gd name="T21" fmla="*/ 0 h 29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2" h="292">
                  <a:moveTo>
                    <a:pt x="222" y="0"/>
                  </a:moveTo>
                  <a:lnTo>
                    <a:pt x="88" y="54"/>
                  </a:lnTo>
                  <a:lnTo>
                    <a:pt x="35" y="115"/>
                  </a:lnTo>
                  <a:lnTo>
                    <a:pt x="0" y="199"/>
                  </a:lnTo>
                  <a:lnTo>
                    <a:pt x="0" y="264"/>
                  </a:lnTo>
                  <a:lnTo>
                    <a:pt x="31" y="292"/>
                  </a:lnTo>
                  <a:lnTo>
                    <a:pt x="31" y="199"/>
                  </a:lnTo>
                  <a:lnTo>
                    <a:pt x="63" y="168"/>
                  </a:lnTo>
                  <a:lnTo>
                    <a:pt x="116" y="109"/>
                  </a:lnTo>
                  <a:lnTo>
                    <a:pt x="169" y="105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1" name="Freeform 158"/>
            <p:cNvSpPr>
              <a:spLocks/>
            </p:cNvSpPr>
            <p:nvPr/>
          </p:nvSpPr>
          <p:spPr bwMode="auto">
            <a:xfrm>
              <a:off x="3500" y="1929"/>
              <a:ext cx="135" cy="271"/>
            </a:xfrm>
            <a:custGeom>
              <a:avLst/>
              <a:gdLst>
                <a:gd name="T0" fmla="*/ 1 w 272"/>
                <a:gd name="T1" fmla="*/ 0 h 542"/>
                <a:gd name="T2" fmla="*/ 0 w 272"/>
                <a:gd name="T3" fmla="*/ 0 h 542"/>
                <a:gd name="T4" fmla="*/ 0 w 272"/>
                <a:gd name="T5" fmla="*/ 1 h 542"/>
                <a:gd name="T6" fmla="*/ 0 w 272"/>
                <a:gd name="T7" fmla="*/ 1 h 542"/>
                <a:gd name="T8" fmla="*/ 0 w 272"/>
                <a:gd name="T9" fmla="*/ 1 h 542"/>
                <a:gd name="T10" fmla="*/ 0 w 272"/>
                <a:gd name="T11" fmla="*/ 2 h 542"/>
                <a:gd name="T12" fmla="*/ 0 w 272"/>
                <a:gd name="T13" fmla="*/ 2 h 542"/>
                <a:gd name="T14" fmla="*/ 0 w 272"/>
                <a:gd name="T15" fmla="*/ 3 h 542"/>
                <a:gd name="T16" fmla="*/ 0 w 272"/>
                <a:gd name="T17" fmla="*/ 2 h 542"/>
                <a:gd name="T18" fmla="*/ 0 w 272"/>
                <a:gd name="T19" fmla="*/ 2 h 542"/>
                <a:gd name="T20" fmla="*/ 0 w 272"/>
                <a:gd name="T21" fmla="*/ 2 h 542"/>
                <a:gd name="T22" fmla="*/ 0 w 272"/>
                <a:gd name="T23" fmla="*/ 1 h 542"/>
                <a:gd name="T24" fmla="*/ 0 w 272"/>
                <a:gd name="T25" fmla="*/ 1 h 542"/>
                <a:gd name="T26" fmla="*/ 0 w 272"/>
                <a:gd name="T27" fmla="*/ 1 h 542"/>
                <a:gd name="T28" fmla="*/ 0 w 272"/>
                <a:gd name="T29" fmla="*/ 1 h 542"/>
                <a:gd name="T30" fmla="*/ 0 w 272"/>
                <a:gd name="T31" fmla="*/ 1 h 542"/>
                <a:gd name="T32" fmla="*/ 0 w 272"/>
                <a:gd name="T33" fmla="*/ 1 h 542"/>
                <a:gd name="T34" fmla="*/ 0 w 272"/>
                <a:gd name="T35" fmla="*/ 1 h 542"/>
                <a:gd name="T36" fmla="*/ 0 w 272"/>
                <a:gd name="T37" fmla="*/ 1 h 542"/>
                <a:gd name="T38" fmla="*/ 0 w 272"/>
                <a:gd name="T39" fmla="*/ 1 h 542"/>
                <a:gd name="T40" fmla="*/ 1 w 272"/>
                <a:gd name="T41" fmla="*/ 1 h 542"/>
                <a:gd name="T42" fmla="*/ 1 w 272"/>
                <a:gd name="T43" fmla="*/ 1 h 542"/>
                <a:gd name="T44" fmla="*/ 1 w 272"/>
                <a:gd name="T45" fmla="*/ 0 h 54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72" h="542">
                  <a:moveTo>
                    <a:pt x="272" y="0"/>
                  </a:moveTo>
                  <a:lnTo>
                    <a:pt x="172" y="0"/>
                  </a:lnTo>
                  <a:lnTo>
                    <a:pt x="134" y="49"/>
                  </a:lnTo>
                  <a:lnTo>
                    <a:pt x="32" y="134"/>
                  </a:lnTo>
                  <a:lnTo>
                    <a:pt x="0" y="215"/>
                  </a:lnTo>
                  <a:lnTo>
                    <a:pt x="0" y="402"/>
                  </a:lnTo>
                  <a:lnTo>
                    <a:pt x="12" y="489"/>
                  </a:lnTo>
                  <a:lnTo>
                    <a:pt x="44" y="542"/>
                  </a:lnTo>
                  <a:lnTo>
                    <a:pt x="44" y="451"/>
                  </a:lnTo>
                  <a:lnTo>
                    <a:pt x="16" y="321"/>
                  </a:lnTo>
                  <a:lnTo>
                    <a:pt x="79" y="335"/>
                  </a:lnTo>
                  <a:lnTo>
                    <a:pt x="65" y="205"/>
                  </a:lnTo>
                  <a:lnTo>
                    <a:pt x="91" y="150"/>
                  </a:lnTo>
                  <a:lnTo>
                    <a:pt x="162" y="116"/>
                  </a:lnTo>
                  <a:lnTo>
                    <a:pt x="199" y="38"/>
                  </a:lnTo>
                  <a:lnTo>
                    <a:pt x="203" y="36"/>
                  </a:lnTo>
                  <a:lnTo>
                    <a:pt x="211" y="32"/>
                  </a:lnTo>
                  <a:lnTo>
                    <a:pt x="223" y="26"/>
                  </a:lnTo>
                  <a:lnTo>
                    <a:pt x="237" y="18"/>
                  </a:lnTo>
                  <a:lnTo>
                    <a:pt x="251" y="12"/>
                  </a:lnTo>
                  <a:lnTo>
                    <a:pt x="262" y="6"/>
                  </a:lnTo>
                  <a:lnTo>
                    <a:pt x="270" y="2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2" name="Freeform 159"/>
            <p:cNvSpPr>
              <a:spLocks/>
            </p:cNvSpPr>
            <p:nvPr/>
          </p:nvSpPr>
          <p:spPr bwMode="auto">
            <a:xfrm>
              <a:off x="3511" y="2101"/>
              <a:ext cx="47" cy="140"/>
            </a:xfrm>
            <a:custGeom>
              <a:avLst/>
              <a:gdLst>
                <a:gd name="T0" fmla="*/ 1 w 91"/>
                <a:gd name="T1" fmla="*/ 1 h 279"/>
                <a:gd name="T2" fmla="*/ 1 w 91"/>
                <a:gd name="T3" fmla="*/ 0 h 279"/>
                <a:gd name="T4" fmla="*/ 0 w 91"/>
                <a:gd name="T5" fmla="*/ 0 h 279"/>
                <a:gd name="T6" fmla="*/ 1 w 91"/>
                <a:gd name="T7" fmla="*/ 1 h 279"/>
                <a:gd name="T8" fmla="*/ 1 w 91"/>
                <a:gd name="T9" fmla="*/ 1 h 279"/>
                <a:gd name="T10" fmla="*/ 1 w 91"/>
                <a:gd name="T11" fmla="*/ 1 h 279"/>
                <a:gd name="T12" fmla="*/ 1 w 91"/>
                <a:gd name="T13" fmla="*/ 2 h 279"/>
                <a:gd name="T14" fmla="*/ 1 w 91"/>
                <a:gd name="T15" fmla="*/ 1 h 279"/>
                <a:gd name="T16" fmla="*/ 1 w 91"/>
                <a:gd name="T17" fmla="*/ 1 h 279"/>
                <a:gd name="T18" fmla="*/ 1 w 91"/>
                <a:gd name="T19" fmla="*/ 1 h 279"/>
                <a:gd name="T20" fmla="*/ 1 w 91"/>
                <a:gd name="T21" fmla="*/ 1 h 279"/>
                <a:gd name="T22" fmla="*/ 1 w 91"/>
                <a:gd name="T23" fmla="*/ 1 h 27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91" h="279">
                  <a:moveTo>
                    <a:pt x="47" y="49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22" y="81"/>
                  </a:lnTo>
                  <a:lnTo>
                    <a:pt x="22" y="167"/>
                  </a:lnTo>
                  <a:lnTo>
                    <a:pt x="28" y="226"/>
                  </a:lnTo>
                  <a:lnTo>
                    <a:pt x="91" y="279"/>
                  </a:lnTo>
                  <a:lnTo>
                    <a:pt x="63" y="183"/>
                  </a:lnTo>
                  <a:lnTo>
                    <a:pt x="61" y="161"/>
                  </a:lnTo>
                  <a:lnTo>
                    <a:pt x="55" y="114"/>
                  </a:lnTo>
                  <a:lnTo>
                    <a:pt x="49" y="67"/>
                  </a:lnTo>
                  <a:lnTo>
                    <a:pt x="47" y="49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3" name="Freeform 160"/>
            <p:cNvSpPr>
              <a:spLocks/>
            </p:cNvSpPr>
            <p:nvPr/>
          </p:nvSpPr>
          <p:spPr bwMode="auto">
            <a:xfrm>
              <a:off x="3714" y="2067"/>
              <a:ext cx="36" cy="30"/>
            </a:xfrm>
            <a:custGeom>
              <a:avLst/>
              <a:gdLst>
                <a:gd name="T0" fmla="*/ 0 w 75"/>
                <a:gd name="T1" fmla="*/ 0 h 59"/>
                <a:gd name="T2" fmla="*/ 0 w 75"/>
                <a:gd name="T3" fmla="*/ 1 h 59"/>
                <a:gd name="T4" fmla="*/ 0 w 75"/>
                <a:gd name="T5" fmla="*/ 1 h 59"/>
                <a:gd name="T6" fmla="*/ 0 w 75"/>
                <a:gd name="T7" fmla="*/ 1 h 59"/>
                <a:gd name="T8" fmla="*/ 0 w 75"/>
                <a:gd name="T9" fmla="*/ 0 h 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" h="59">
                  <a:moveTo>
                    <a:pt x="0" y="0"/>
                  </a:moveTo>
                  <a:lnTo>
                    <a:pt x="25" y="59"/>
                  </a:lnTo>
                  <a:lnTo>
                    <a:pt x="75" y="47"/>
                  </a:lnTo>
                  <a:lnTo>
                    <a:pt x="37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4" name="Freeform 161"/>
            <p:cNvSpPr>
              <a:spLocks/>
            </p:cNvSpPr>
            <p:nvPr/>
          </p:nvSpPr>
          <p:spPr bwMode="auto">
            <a:xfrm>
              <a:off x="3827" y="2033"/>
              <a:ext cx="82" cy="242"/>
            </a:xfrm>
            <a:custGeom>
              <a:avLst/>
              <a:gdLst>
                <a:gd name="T0" fmla="*/ 1 w 162"/>
                <a:gd name="T1" fmla="*/ 1 h 480"/>
                <a:gd name="T2" fmla="*/ 1 w 162"/>
                <a:gd name="T3" fmla="*/ 2 h 480"/>
                <a:gd name="T4" fmla="*/ 0 w 162"/>
                <a:gd name="T5" fmla="*/ 2 h 480"/>
                <a:gd name="T6" fmla="*/ 0 w 162"/>
                <a:gd name="T7" fmla="*/ 2 h 480"/>
                <a:gd name="T8" fmla="*/ 1 w 162"/>
                <a:gd name="T9" fmla="*/ 2 h 480"/>
                <a:gd name="T10" fmla="*/ 1 w 162"/>
                <a:gd name="T11" fmla="*/ 2 h 480"/>
                <a:gd name="T12" fmla="*/ 1 w 162"/>
                <a:gd name="T13" fmla="*/ 2 h 480"/>
                <a:gd name="T14" fmla="*/ 1 w 162"/>
                <a:gd name="T15" fmla="*/ 1 h 480"/>
                <a:gd name="T16" fmla="*/ 1 w 162"/>
                <a:gd name="T17" fmla="*/ 1 h 480"/>
                <a:gd name="T18" fmla="*/ 1 w 162"/>
                <a:gd name="T19" fmla="*/ 1 h 480"/>
                <a:gd name="T20" fmla="*/ 1 w 162"/>
                <a:gd name="T21" fmla="*/ 0 h 480"/>
                <a:gd name="T22" fmla="*/ 1 w 162"/>
                <a:gd name="T23" fmla="*/ 1 h 480"/>
                <a:gd name="T24" fmla="*/ 1 w 162"/>
                <a:gd name="T25" fmla="*/ 1 h 480"/>
                <a:gd name="T26" fmla="*/ 1 w 162"/>
                <a:gd name="T27" fmla="*/ 1 h 480"/>
                <a:gd name="T28" fmla="*/ 1 w 162"/>
                <a:gd name="T29" fmla="*/ 1 h 48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62" h="480">
                  <a:moveTo>
                    <a:pt x="10" y="209"/>
                  </a:moveTo>
                  <a:lnTo>
                    <a:pt x="10" y="289"/>
                  </a:lnTo>
                  <a:lnTo>
                    <a:pt x="0" y="374"/>
                  </a:lnTo>
                  <a:lnTo>
                    <a:pt x="0" y="433"/>
                  </a:lnTo>
                  <a:lnTo>
                    <a:pt x="42" y="480"/>
                  </a:lnTo>
                  <a:lnTo>
                    <a:pt x="91" y="412"/>
                  </a:lnTo>
                  <a:lnTo>
                    <a:pt x="162" y="293"/>
                  </a:lnTo>
                  <a:lnTo>
                    <a:pt x="162" y="193"/>
                  </a:lnTo>
                  <a:lnTo>
                    <a:pt x="148" y="106"/>
                  </a:lnTo>
                  <a:lnTo>
                    <a:pt x="73" y="37"/>
                  </a:lnTo>
                  <a:lnTo>
                    <a:pt x="32" y="0"/>
                  </a:lnTo>
                  <a:lnTo>
                    <a:pt x="38" y="61"/>
                  </a:lnTo>
                  <a:lnTo>
                    <a:pt x="48" y="112"/>
                  </a:lnTo>
                  <a:lnTo>
                    <a:pt x="32" y="160"/>
                  </a:lnTo>
                  <a:lnTo>
                    <a:pt x="10" y="209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5" name="Freeform 162"/>
            <p:cNvSpPr>
              <a:spLocks/>
            </p:cNvSpPr>
            <p:nvPr/>
          </p:nvSpPr>
          <p:spPr bwMode="auto">
            <a:xfrm>
              <a:off x="3710" y="2300"/>
              <a:ext cx="125" cy="77"/>
            </a:xfrm>
            <a:custGeom>
              <a:avLst/>
              <a:gdLst>
                <a:gd name="T0" fmla="*/ 1 w 250"/>
                <a:gd name="T1" fmla="*/ 0 h 153"/>
                <a:gd name="T2" fmla="*/ 1 w 250"/>
                <a:gd name="T3" fmla="*/ 0 h 153"/>
                <a:gd name="T4" fmla="*/ 1 w 250"/>
                <a:gd name="T5" fmla="*/ 1 h 153"/>
                <a:gd name="T6" fmla="*/ 1 w 250"/>
                <a:gd name="T7" fmla="*/ 1 h 153"/>
                <a:gd name="T8" fmla="*/ 0 w 250"/>
                <a:gd name="T9" fmla="*/ 1 h 153"/>
                <a:gd name="T10" fmla="*/ 1 w 250"/>
                <a:gd name="T11" fmla="*/ 1 h 153"/>
                <a:gd name="T12" fmla="*/ 1 w 250"/>
                <a:gd name="T13" fmla="*/ 1 h 153"/>
                <a:gd name="T14" fmla="*/ 1 w 250"/>
                <a:gd name="T15" fmla="*/ 0 h 15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50" h="153">
                  <a:moveTo>
                    <a:pt x="250" y="0"/>
                  </a:moveTo>
                  <a:lnTo>
                    <a:pt x="159" y="0"/>
                  </a:lnTo>
                  <a:lnTo>
                    <a:pt x="159" y="31"/>
                  </a:lnTo>
                  <a:lnTo>
                    <a:pt x="112" y="69"/>
                  </a:lnTo>
                  <a:lnTo>
                    <a:pt x="0" y="153"/>
                  </a:lnTo>
                  <a:lnTo>
                    <a:pt x="91" y="128"/>
                  </a:lnTo>
                  <a:lnTo>
                    <a:pt x="159" y="10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6" name="Freeform 163"/>
            <p:cNvSpPr>
              <a:spLocks/>
            </p:cNvSpPr>
            <p:nvPr/>
          </p:nvSpPr>
          <p:spPr bwMode="auto">
            <a:xfrm>
              <a:off x="3747" y="2175"/>
              <a:ext cx="312" cy="253"/>
            </a:xfrm>
            <a:custGeom>
              <a:avLst/>
              <a:gdLst>
                <a:gd name="T0" fmla="*/ 1 w 626"/>
                <a:gd name="T1" fmla="*/ 0 h 506"/>
                <a:gd name="T2" fmla="*/ 1 w 626"/>
                <a:gd name="T3" fmla="*/ 1 h 506"/>
                <a:gd name="T4" fmla="*/ 1 w 626"/>
                <a:gd name="T5" fmla="*/ 1 h 506"/>
                <a:gd name="T6" fmla="*/ 1 w 626"/>
                <a:gd name="T7" fmla="*/ 2 h 506"/>
                <a:gd name="T8" fmla="*/ 1 w 626"/>
                <a:gd name="T9" fmla="*/ 2 h 506"/>
                <a:gd name="T10" fmla="*/ 1 w 626"/>
                <a:gd name="T11" fmla="*/ 2 h 506"/>
                <a:gd name="T12" fmla="*/ 0 w 626"/>
                <a:gd name="T13" fmla="*/ 2 h 506"/>
                <a:gd name="T14" fmla="*/ 0 w 626"/>
                <a:gd name="T15" fmla="*/ 2 h 506"/>
                <a:gd name="T16" fmla="*/ 0 w 626"/>
                <a:gd name="T17" fmla="*/ 2 h 506"/>
                <a:gd name="T18" fmla="*/ 0 w 626"/>
                <a:gd name="T19" fmla="*/ 2 h 506"/>
                <a:gd name="T20" fmla="*/ 0 w 626"/>
                <a:gd name="T21" fmla="*/ 2 h 506"/>
                <a:gd name="T22" fmla="*/ 1 w 626"/>
                <a:gd name="T23" fmla="*/ 2 h 506"/>
                <a:gd name="T24" fmla="*/ 1 w 626"/>
                <a:gd name="T25" fmla="*/ 2 h 506"/>
                <a:gd name="T26" fmla="*/ 2 w 626"/>
                <a:gd name="T27" fmla="*/ 1 h 506"/>
                <a:gd name="T28" fmla="*/ 2 w 626"/>
                <a:gd name="T29" fmla="*/ 1 h 506"/>
                <a:gd name="T30" fmla="*/ 2 w 626"/>
                <a:gd name="T31" fmla="*/ 1 h 506"/>
                <a:gd name="T32" fmla="*/ 1 w 626"/>
                <a:gd name="T33" fmla="*/ 0 h 50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626" h="506">
                  <a:moveTo>
                    <a:pt x="512" y="0"/>
                  </a:moveTo>
                  <a:lnTo>
                    <a:pt x="429" y="175"/>
                  </a:lnTo>
                  <a:lnTo>
                    <a:pt x="398" y="194"/>
                  </a:lnTo>
                  <a:lnTo>
                    <a:pt x="429" y="267"/>
                  </a:lnTo>
                  <a:lnTo>
                    <a:pt x="382" y="319"/>
                  </a:lnTo>
                  <a:lnTo>
                    <a:pt x="281" y="328"/>
                  </a:lnTo>
                  <a:lnTo>
                    <a:pt x="232" y="409"/>
                  </a:lnTo>
                  <a:lnTo>
                    <a:pt x="106" y="468"/>
                  </a:lnTo>
                  <a:lnTo>
                    <a:pt x="0" y="506"/>
                  </a:lnTo>
                  <a:lnTo>
                    <a:pt x="114" y="506"/>
                  </a:lnTo>
                  <a:lnTo>
                    <a:pt x="250" y="506"/>
                  </a:lnTo>
                  <a:lnTo>
                    <a:pt x="429" y="425"/>
                  </a:lnTo>
                  <a:lnTo>
                    <a:pt x="496" y="330"/>
                  </a:lnTo>
                  <a:lnTo>
                    <a:pt x="538" y="222"/>
                  </a:lnTo>
                  <a:lnTo>
                    <a:pt x="626" y="147"/>
                  </a:lnTo>
                  <a:lnTo>
                    <a:pt x="555" y="39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7" name="Freeform 164"/>
            <p:cNvSpPr>
              <a:spLocks/>
            </p:cNvSpPr>
            <p:nvPr/>
          </p:nvSpPr>
          <p:spPr bwMode="auto">
            <a:xfrm>
              <a:off x="3518" y="2376"/>
              <a:ext cx="112" cy="78"/>
            </a:xfrm>
            <a:custGeom>
              <a:avLst/>
              <a:gdLst>
                <a:gd name="T0" fmla="*/ 1 w 222"/>
                <a:gd name="T1" fmla="*/ 1 h 156"/>
                <a:gd name="T2" fmla="*/ 1 w 222"/>
                <a:gd name="T3" fmla="*/ 1 h 156"/>
                <a:gd name="T4" fmla="*/ 0 w 222"/>
                <a:gd name="T5" fmla="*/ 0 h 156"/>
                <a:gd name="T6" fmla="*/ 1 w 222"/>
                <a:gd name="T7" fmla="*/ 1 h 156"/>
                <a:gd name="T8" fmla="*/ 1 w 222"/>
                <a:gd name="T9" fmla="*/ 1 h 156"/>
                <a:gd name="T10" fmla="*/ 1 w 222"/>
                <a:gd name="T11" fmla="*/ 1 h 156"/>
                <a:gd name="T12" fmla="*/ 1 w 222"/>
                <a:gd name="T13" fmla="*/ 1 h 156"/>
                <a:gd name="T14" fmla="*/ 1 w 222"/>
                <a:gd name="T15" fmla="*/ 1 h 156"/>
                <a:gd name="T16" fmla="*/ 1 w 222"/>
                <a:gd name="T17" fmla="*/ 1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2" h="156">
                  <a:moveTo>
                    <a:pt x="222" y="32"/>
                  </a:moveTo>
                  <a:lnTo>
                    <a:pt x="153" y="32"/>
                  </a:lnTo>
                  <a:lnTo>
                    <a:pt x="0" y="0"/>
                  </a:lnTo>
                  <a:lnTo>
                    <a:pt x="21" y="40"/>
                  </a:lnTo>
                  <a:lnTo>
                    <a:pt x="53" y="71"/>
                  </a:lnTo>
                  <a:lnTo>
                    <a:pt x="116" y="118"/>
                  </a:lnTo>
                  <a:lnTo>
                    <a:pt x="197" y="156"/>
                  </a:lnTo>
                  <a:lnTo>
                    <a:pt x="181" y="87"/>
                  </a:lnTo>
                  <a:lnTo>
                    <a:pt x="222" y="32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8" name="Freeform 165"/>
            <p:cNvSpPr>
              <a:spLocks/>
            </p:cNvSpPr>
            <p:nvPr/>
          </p:nvSpPr>
          <p:spPr bwMode="auto">
            <a:xfrm>
              <a:off x="3479" y="2478"/>
              <a:ext cx="420" cy="140"/>
            </a:xfrm>
            <a:custGeom>
              <a:avLst/>
              <a:gdLst>
                <a:gd name="T0" fmla="*/ 4 w 839"/>
                <a:gd name="T1" fmla="*/ 0 h 286"/>
                <a:gd name="T2" fmla="*/ 3 w 839"/>
                <a:gd name="T3" fmla="*/ 0 h 286"/>
                <a:gd name="T4" fmla="*/ 3 w 839"/>
                <a:gd name="T5" fmla="*/ 0 h 286"/>
                <a:gd name="T6" fmla="*/ 2 w 839"/>
                <a:gd name="T7" fmla="*/ 0 h 286"/>
                <a:gd name="T8" fmla="*/ 2 w 839"/>
                <a:gd name="T9" fmla="*/ 0 h 286"/>
                <a:gd name="T10" fmla="*/ 2 w 839"/>
                <a:gd name="T11" fmla="*/ 0 h 286"/>
                <a:gd name="T12" fmla="*/ 2 w 839"/>
                <a:gd name="T13" fmla="*/ 0 h 286"/>
                <a:gd name="T14" fmla="*/ 2 w 839"/>
                <a:gd name="T15" fmla="*/ 0 h 286"/>
                <a:gd name="T16" fmla="*/ 2 w 839"/>
                <a:gd name="T17" fmla="*/ 0 h 286"/>
                <a:gd name="T18" fmla="*/ 2 w 839"/>
                <a:gd name="T19" fmla="*/ 0 h 286"/>
                <a:gd name="T20" fmla="*/ 1 w 839"/>
                <a:gd name="T21" fmla="*/ 0 h 286"/>
                <a:gd name="T22" fmla="*/ 1 w 839"/>
                <a:gd name="T23" fmla="*/ 0 h 286"/>
                <a:gd name="T24" fmla="*/ 1 w 839"/>
                <a:gd name="T25" fmla="*/ 0 h 286"/>
                <a:gd name="T26" fmla="*/ 0 w 839"/>
                <a:gd name="T27" fmla="*/ 0 h 286"/>
                <a:gd name="T28" fmla="*/ 1 w 839"/>
                <a:gd name="T29" fmla="*/ 0 h 286"/>
                <a:gd name="T30" fmla="*/ 1 w 839"/>
                <a:gd name="T31" fmla="*/ 0 h 286"/>
                <a:gd name="T32" fmla="*/ 2 w 839"/>
                <a:gd name="T33" fmla="*/ 0 h 286"/>
                <a:gd name="T34" fmla="*/ 2 w 839"/>
                <a:gd name="T35" fmla="*/ 0 h 286"/>
                <a:gd name="T36" fmla="*/ 2 w 839"/>
                <a:gd name="T37" fmla="*/ 0 h 286"/>
                <a:gd name="T38" fmla="*/ 2 w 839"/>
                <a:gd name="T39" fmla="*/ 0 h 286"/>
                <a:gd name="T40" fmla="*/ 2 w 839"/>
                <a:gd name="T41" fmla="*/ 1 h 286"/>
                <a:gd name="T42" fmla="*/ 2 w 839"/>
                <a:gd name="T43" fmla="*/ 1 h 286"/>
                <a:gd name="T44" fmla="*/ 2 w 839"/>
                <a:gd name="T45" fmla="*/ 1 h 286"/>
                <a:gd name="T46" fmla="*/ 2 w 839"/>
                <a:gd name="T47" fmla="*/ 1 h 286"/>
                <a:gd name="T48" fmla="*/ 2 w 839"/>
                <a:gd name="T49" fmla="*/ 1 h 286"/>
                <a:gd name="T50" fmla="*/ 2 w 839"/>
                <a:gd name="T51" fmla="*/ 1 h 286"/>
                <a:gd name="T52" fmla="*/ 3 w 839"/>
                <a:gd name="T53" fmla="*/ 0 h 286"/>
                <a:gd name="T54" fmla="*/ 3 w 839"/>
                <a:gd name="T55" fmla="*/ 0 h 286"/>
                <a:gd name="T56" fmla="*/ 3 w 839"/>
                <a:gd name="T57" fmla="*/ 0 h 286"/>
                <a:gd name="T58" fmla="*/ 3 w 839"/>
                <a:gd name="T59" fmla="*/ 0 h 286"/>
                <a:gd name="T60" fmla="*/ 3 w 839"/>
                <a:gd name="T61" fmla="*/ 0 h 286"/>
                <a:gd name="T62" fmla="*/ 3 w 839"/>
                <a:gd name="T63" fmla="*/ 0 h 286"/>
                <a:gd name="T64" fmla="*/ 3 w 839"/>
                <a:gd name="T65" fmla="*/ 0 h 286"/>
                <a:gd name="T66" fmla="*/ 3 w 839"/>
                <a:gd name="T67" fmla="*/ 0 h 286"/>
                <a:gd name="T68" fmla="*/ 4 w 839"/>
                <a:gd name="T69" fmla="*/ 0 h 286"/>
                <a:gd name="T70" fmla="*/ 4 w 839"/>
                <a:gd name="T71" fmla="*/ 0 h 286"/>
                <a:gd name="T72" fmla="*/ 4 w 839"/>
                <a:gd name="T73" fmla="*/ 0 h 28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839" h="286">
                  <a:moveTo>
                    <a:pt x="800" y="85"/>
                  </a:moveTo>
                  <a:lnTo>
                    <a:pt x="727" y="63"/>
                  </a:lnTo>
                  <a:lnTo>
                    <a:pt x="605" y="0"/>
                  </a:lnTo>
                  <a:lnTo>
                    <a:pt x="469" y="34"/>
                  </a:lnTo>
                  <a:lnTo>
                    <a:pt x="429" y="47"/>
                  </a:lnTo>
                  <a:lnTo>
                    <a:pt x="394" y="57"/>
                  </a:lnTo>
                  <a:lnTo>
                    <a:pt x="362" y="65"/>
                  </a:lnTo>
                  <a:lnTo>
                    <a:pt x="331" y="71"/>
                  </a:lnTo>
                  <a:lnTo>
                    <a:pt x="297" y="77"/>
                  </a:lnTo>
                  <a:lnTo>
                    <a:pt x="264" y="79"/>
                  </a:lnTo>
                  <a:lnTo>
                    <a:pt x="226" y="83"/>
                  </a:lnTo>
                  <a:lnTo>
                    <a:pt x="185" y="85"/>
                  </a:lnTo>
                  <a:lnTo>
                    <a:pt x="120" y="118"/>
                  </a:lnTo>
                  <a:lnTo>
                    <a:pt x="0" y="181"/>
                  </a:lnTo>
                  <a:lnTo>
                    <a:pt x="22" y="236"/>
                  </a:lnTo>
                  <a:lnTo>
                    <a:pt x="134" y="236"/>
                  </a:lnTo>
                  <a:lnTo>
                    <a:pt x="292" y="203"/>
                  </a:lnTo>
                  <a:lnTo>
                    <a:pt x="323" y="227"/>
                  </a:lnTo>
                  <a:lnTo>
                    <a:pt x="351" y="246"/>
                  </a:lnTo>
                  <a:lnTo>
                    <a:pt x="376" y="260"/>
                  </a:lnTo>
                  <a:lnTo>
                    <a:pt x="402" y="272"/>
                  </a:lnTo>
                  <a:lnTo>
                    <a:pt x="425" y="280"/>
                  </a:lnTo>
                  <a:lnTo>
                    <a:pt x="447" y="284"/>
                  </a:lnTo>
                  <a:lnTo>
                    <a:pt x="467" y="286"/>
                  </a:lnTo>
                  <a:lnTo>
                    <a:pt x="487" y="282"/>
                  </a:lnTo>
                  <a:lnTo>
                    <a:pt x="506" y="274"/>
                  </a:lnTo>
                  <a:lnTo>
                    <a:pt x="526" y="262"/>
                  </a:lnTo>
                  <a:lnTo>
                    <a:pt x="546" y="246"/>
                  </a:lnTo>
                  <a:lnTo>
                    <a:pt x="565" y="229"/>
                  </a:lnTo>
                  <a:lnTo>
                    <a:pt x="585" y="205"/>
                  </a:lnTo>
                  <a:lnTo>
                    <a:pt x="607" y="177"/>
                  </a:lnTo>
                  <a:lnTo>
                    <a:pt x="630" y="148"/>
                  </a:lnTo>
                  <a:lnTo>
                    <a:pt x="654" y="112"/>
                  </a:lnTo>
                  <a:lnTo>
                    <a:pt x="739" y="112"/>
                  </a:lnTo>
                  <a:lnTo>
                    <a:pt x="833" y="148"/>
                  </a:lnTo>
                  <a:lnTo>
                    <a:pt x="839" y="97"/>
                  </a:lnTo>
                  <a:lnTo>
                    <a:pt x="800" y="85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79" name="Freeform 166"/>
            <p:cNvSpPr>
              <a:spLocks/>
            </p:cNvSpPr>
            <p:nvPr/>
          </p:nvSpPr>
          <p:spPr bwMode="auto">
            <a:xfrm>
              <a:off x="3548" y="2290"/>
              <a:ext cx="241" cy="70"/>
            </a:xfrm>
            <a:custGeom>
              <a:avLst/>
              <a:gdLst>
                <a:gd name="T0" fmla="*/ 2 w 481"/>
                <a:gd name="T1" fmla="*/ 0 h 142"/>
                <a:gd name="T2" fmla="*/ 2 w 481"/>
                <a:gd name="T3" fmla="*/ 0 h 142"/>
                <a:gd name="T4" fmla="*/ 2 w 481"/>
                <a:gd name="T5" fmla="*/ 0 h 142"/>
                <a:gd name="T6" fmla="*/ 1 w 481"/>
                <a:gd name="T7" fmla="*/ 0 h 142"/>
                <a:gd name="T8" fmla="*/ 1 w 481"/>
                <a:gd name="T9" fmla="*/ 0 h 142"/>
                <a:gd name="T10" fmla="*/ 0 w 481"/>
                <a:gd name="T11" fmla="*/ 0 h 142"/>
                <a:gd name="T12" fmla="*/ 1 w 481"/>
                <a:gd name="T13" fmla="*/ 0 h 142"/>
                <a:gd name="T14" fmla="*/ 1 w 481"/>
                <a:gd name="T15" fmla="*/ 0 h 142"/>
                <a:gd name="T16" fmla="*/ 2 w 481"/>
                <a:gd name="T17" fmla="*/ 0 h 142"/>
                <a:gd name="T18" fmla="*/ 2 w 481"/>
                <a:gd name="T19" fmla="*/ 0 h 142"/>
                <a:gd name="T20" fmla="*/ 2 w 481"/>
                <a:gd name="T21" fmla="*/ 0 h 142"/>
                <a:gd name="T22" fmla="*/ 2 w 481"/>
                <a:gd name="T23" fmla="*/ 0 h 14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81" h="142">
                  <a:moveTo>
                    <a:pt x="481" y="6"/>
                  </a:moveTo>
                  <a:lnTo>
                    <a:pt x="410" y="96"/>
                  </a:lnTo>
                  <a:lnTo>
                    <a:pt x="323" y="142"/>
                  </a:lnTo>
                  <a:lnTo>
                    <a:pt x="207" y="142"/>
                  </a:lnTo>
                  <a:lnTo>
                    <a:pt x="77" y="100"/>
                  </a:lnTo>
                  <a:lnTo>
                    <a:pt x="0" y="6"/>
                  </a:lnTo>
                  <a:lnTo>
                    <a:pt x="67" y="6"/>
                  </a:lnTo>
                  <a:lnTo>
                    <a:pt x="161" y="20"/>
                  </a:lnTo>
                  <a:lnTo>
                    <a:pt x="260" y="24"/>
                  </a:lnTo>
                  <a:lnTo>
                    <a:pt x="378" y="0"/>
                  </a:lnTo>
                  <a:lnTo>
                    <a:pt x="431" y="0"/>
                  </a:lnTo>
                  <a:lnTo>
                    <a:pt x="481" y="6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0" name="Freeform 167"/>
            <p:cNvSpPr>
              <a:spLocks/>
            </p:cNvSpPr>
            <p:nvPr/>
          </p:nvSpPr>
          <p:spPr bwMode="auto">
            <a:xfrm>
              <a:off x="3673" y="2104"/>
              <a:ext cx="177" cy="141"/>
            </a:xfrm>
            <a:custGeom>
              <a:avLst/>
              <a:gdLst>
                <a:gd name="T0" fmla="*/ 1 w 355"/>
                <a:gd name="T1" fmla="*/ 0 h 283"/>
                <a:gd name="T2" fmla="*/ 1 w 355"/>
                <a:gd name="T3" fmla="*/ 0 h 283"/>
                <a:gd name="T4" fmla="*/ 0 w 355"/>
                <a:gd name="T5" fmla="*/ 0 h 283"/>
                <a:gd name="T6" fmla="*/ 0 w 355"/>
                <a:gd name="T7" fmla="*/ 1 h 283"/>
                <a:gd name="T8" fmla="*/ 0 w 355"/>
                <a:gd name="T9" fmla="*/ 1 h 283"/>
                <a:gd name="T10" fmla="*/ 0 w 355"/>
                <a:gd name="T11" fmla="*/ 1 h 283"/>
                <a:gd name="T12" fmla="*/ 0 w 355"/>
                <a:gd name="T13" fmla="*/ 1 h 283"/>
                <a:gd name="T14" fmla="*/ 1 w 355"/>
                <a:gd name="T15" fmla="*/ 0 h 283"/>
                <a:gd name="T16" fmla="*/ 1 w 355"/>
                <a:gd name="T17" fmla="*/ 0 h 28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55" h="283">
                  <a:moveTo>
                    <a:pt x="355" y="0"/>
                  </a:moveTo>
                  <a:lnTo>
                    <a:pt x="256" y="116"/>
                  </a:lnTo>
                  <a:lnTo>
                    <a:pt x="156" y="163"/>
                  </a:lnTo>
                  <a:lnTo>
                    <a:pt x="0" y="260"/>
                  </a:lnTo>
                  <a:lnTo>
                    <a:pt x="114" y="266"/>
                  </a:lnTo>
                  <a:lnTo>
                    <a:pt x="189" y="283"/>
                  </a:lnTo>
                  <a:lnTo>
                    <a:pt x="244" y="283"/>
                  </a:lnTo>
                  <a:lnTo>
                    <a:pt x="294" y="173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1" name="Freeform 168"/>
            <p:cNvSpPr>
              <a:spLocks/>
            </p:cNvSpPr>
            <p:nvPr/>
          </p:nvSpPr>
          <p:spPr bwMode="auto">
            <a:xfrm>
              <a:off x="3535" y="2117"/>
              <a:ext cx="135" cy="122"/>
            </a:xfrm>
            <a:custGeom>
              <a:avLst/>
              <a:gdLst>
                <a:gd name="T0" fmla="*/ 1 w 270"/>
                <a:gd name="T1" fmla="*/ 0 h 245"/>
                <a:gd name="T2" fmla="*/ 1 w 270"/>
                <a:gd name="T3" fmla="*/ 0 h 245"/>
                <a:gd name="T4" fmla="*/ 1 w 270"/>
                <a:gd name="T5" fmla="*/ 0 h 245"/>
                <a:gd name="T6" fmla="*/ 2 w 270"/>
                <a:gd name="T7" fmla="*/ 0 h 245"/>
                <a:gd name="T8" fmla="*/ 1 w 270"/>
                <a:gd name="T9" fmla="*/ 0 h 245"/>
                <a:gd name="T10" fmla="*/ 1 w 270"/>
                <a:gd name="T11" fmla="*/ 0 h 245"/>
                <a:gd name="T12" fmla="*/ 1 w 270"/>
                <a:gd name="T13" fmla="*/ 0 h 245"/>
                <a:gd name="T14" fmla="*/ 1 w 270"/>
                <a:gd name="T15" fmla="*/ 0 h 245"/>
                <a:gd name="T16" fmla="*/ 0 w 270"/>
                <a:gd name="T17" fmla="*/ 0 h 245"/>
                <a:gd name="T18" fmla="*/ 1 w 270"/>
                <a:gd name="T19" fmla="*/ 0 h 245"/>
                <a:gd name="T20" fmla="*/ 1 w 270"/>
                <a:gd name="T21" fmla="*/ 0 h 245"/>
                <a:gd name="T22" fmla="*/ 1 w 270"/>
                <a:gd name="T23" fmla="*/ 0 h 245"/>
                <a:gd name="T24" fmla="*/ 1 w 270"/>
                <a:gd name="T25" fmla="*/ 0 h 24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70" h="245">
                  <a:moveTo>
                    <a:pt x="10" y="0"/>
                  </a:moveTo>
                  <a:lnTo>
                    <a:pt x="89" y="42"/>
                  </a:lnTo>
                  <a:lnTo>
                    <a:pt x="174" y="101"/>
                  </a:lnTo>
                  <a:lnTo>
                    <a:pt x="270" y="172"/>
                  </a:lnTo>
                  <a:lnTo>
                    <a:pt x="176" y="245"/>
                  </a:lnTo>
                  <a:lnTo>
                    <a:pt x="93" y="245"/>
                  </a:lnTo>
                  <a:lnTo>
                    <a:pt x="40" y="221"/>
                  </a:lnTo>
                  <a:lnTo>
                    <a:pt x="10" y="183"/>
                  </a:lnTo>
                  <a:lnTo>
                    <a:pt x="0" y="138"/>
                  </a:lnTo>
                  <a:lnTo>
                    <a:pt x="2" y="89"/>
                  </a:lnTo>
                  <a:lnTo>
                    <a:pt x="8" y="46"/>
                  </a:lnTo>
                  <a:lnTo>
                    <a:pt x="12" y="1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2" name="Freeform 169"/>
            <p:cNvSpPr>
              <a:spLocks/>
            </p:cNvSpPr>
            <p:nvPr/>
          </p:nvSpPr>
          <p:spPr bwMode="auto">
            <a:xfrm>
              <a:off x="3290" y="2224"/>
              <a:ext cx="138" cy="138"/>
            </a:xfrm>
            <a:custGeom>
              <a:avLst/>
              <a:gdLst>
                <a:gd name="T0" fmla="*/ 0 w 278"/>
                <a:gd name="T1" fmla="*/ 0 h 278"/>
                <a:gd name="T2" fmla="*/ 0 w 278"/>
                <a:gd name="T3" fmla="*/ 0 h 278"/>
                <a:gd name="T4" fmla="*/ 1 w 278"/>
                <a:gd name="T5" fmla="*/ 0 h 278"/>
                <a:gd name="T6" fmla="*/ 0 w 278"/>
                <a:gd name="T7" fmla="*/ 0 h 278"/>
                <a:gd name="T8" fmla="*/ 0 w 278"/>
                <a:gd name="T9" fmla="*/ 1 h 278"/>
                <a:gd name="T10" fmla="*/ 0 w 278"/>
                <a:gd name="T11" fmla="*/ 1 h 278"/>
                <a:gd name="T12" fmla="*/ 0 w 278"/>
                <a:gd name="T13" fmla="*/ 0 h 278"/>
                <a:gd name="T14" fmla="*/ 0 w 278"/>
                <a:gd name="T15" fmla="*/ 0 h 278"/>
                <a:gd name="T16" fmla="*/ 0 w 278"/>
                <a:gd name="T17" fmla="*/ 0 h 278"/>
                <a:gd name="T18" fmla="*/ 0 w 278"/>
                <a:gd name="T19" fmla="*/ 0 h 278"/>
                <a:gd name="T20" fmla="*/ 0 w 278"/>
                <a:gd name="T21" fmla="*/ 0 h 278"/>
                <a:gd name="T22" fmla="*/ 0 w 278"/>
                <a:gd name="T23" fmla="*/ 0 h 278"/>
                <a:gd name="T24" fmla="*/ 0 w 278"/>
                <a:gd name="T25" fmla="*/ 0 h 278"/>
                <a:gd name="T26" fmla="*/ 0 w 278"/>
                <a:gd name="T27" fmla="*/ 0 h 278"/>
                <a:gd name="T28" fmla="*/ 0 w 278"/>
                <a:gd name="T29" fmla="*/ 0 h 278"/>
                <a:gd name="T30" fmla="*/ 0 w 278"/>
                <a:gd name="T31" fmla="*/ 0 h 27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78" h="278">
                  <a:moveTo>
                    <a:pt x="157" y="8"/>
                  </a:moveTo>
                  <a:lnTo>
                    <a:pt x="203" y="102"/>
                  </a:lnTo>
                  <a:lnTo>
                    <a:pt x="278" y="205"/>
                  </a:lnTo>
                  <a:lnTo>
                    <a:pt x="203" y="213"/>
                  </a:lnTo>
                  <a:lnTo>
                    <a:pt x="130" y="278"/>
                  </a:lnTo>
                  <a:lnTo>
                    <a:pt x="65" y="278"/>
                  </a:lnTo>
                  <a:lnTo>
                    <a:pt x="0" y="177"/>
                  </a:lnTo>
                  <a:lnTo>
                    <a:pt x="82" y="195"/>
                  </a:lnTo>
                  <a:lnTo>
                    <a:pt x="147" y="185"/>
                  </a:lnTo>
                  <a:lnTo>
                    <a:pt x="92" y="130"/>
                  </a:lnTo>
                  <a:lnTo>
                    <a:pt x="47" y="47"/>
                  </a:lnTo>
                  <a:lnTo>
                    <a:pt x="110" y="0"/>
                  </a:lnTo>
                  <a:lnTo>
                    <a:pt x="116" y="2"/>
                  </a:lnTo>
                  <a:lnTo>
                    <a:pt x="130" y="8"/>
                  </a:lnTo>
                  <a:lnTo>
                    <a:pt x="146" y="10"/>
                  </a:lnTo>
                  <a:lnTo>
                    <a:pt x="157" y="8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3" name="Freeform 170"/>
            <p:cNvSpPr>
              <a:spLocks/>
            </p:cNvSpPr>
            <p:nvPr/>
          </p:nvSpPr>
          <p:spPr bwMode="auto">
            <a:xfrm>
              <a:off x="3534" y="1981"/>
              <a:ext cx="39" cy="127"/>
            </a:xfrm>
            <a:custGeom>
              <a:avLst/>
              <a:gdLst>
                <a:gd name="T0" fmla="*/ 0 w 79"/>
                <a:gd name="T1" fmla="*/ 0 h 254"/>
                <a:gd name="T2" fmla="*/ 0 w 79"/>
                <a:gd name="T3" fmla="*/ 1 h 254"/>
                <a:gd name="T4" fmla="*/ 0 w 79"/>
                <a:gd name="T5" fmla="*/ 1 h 254"/>
                <a:gd name="T6" fmla="*/ 0 w 79"/>
                <a:gd name="T7" fmla="*/ 1 h 254"/>
                <a:gd name="T8" fmla="*/ 0 w 79"/>
                <a:gd name="T9" fmla="*/ 1 h 254"/>
                <a:gd name="T10" fmla="*/ 0 w 79"/>
                <a:gd name="T11" fmla="*/ 0 h 2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9" h="254">
                  <a:moveTo>
                    <a:pt x="65" y="0"/>
                  </a:moveTo>
                  <a:lnTo>
                    <a:pt x="0" y="57"/>
                  </a:lnTo>
                  <a:lnTo>
                    <a:pt x="0" y="224"/>
                  </a:lnTo>
                  <a:lnTo>
                    <a:pt x="79" y="254"/>
                  </a:lnTo>
                  <a:lnTo>
                    <a:pt x="55" y="10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4" name="Freeform 171"/>
            <p:cNvSpPr>
              <a:spLocks/>
            </p:cNvSpPr>
            <p:nvPr/>
          </p:nvSpPr>
          <p:spPr bwMode="auto">
            <a:xfrm>
              <a:off x="3611" y="2097"/>
              <a:ext cx="151" cy="95"/>
            </a:xfrm>
            <a:custGeom>
              <a:avLst/>
              <a:gdLst>
                <a:gd name="T0" fmla="*/ 1 w 301"/>
                <a:gd name="T1" fmla="*/ 0 h 191"/>
                <a:gd name="T2" fmla="*/ 1 w 301"/>
                <a:gd name="T3" fmla="*/ 0 h 191"/>
                <a:gd name="T4" fmla="*/ 0 w 301"/>
                <a:gd name="T5" fmla="*/ 0 h 191"/>
                <a:gd name="T6" fmla="*/ 1 w 301"/>
                <a:gd name="T7" fmla="*/ 0 h 191"/>
                <a:gd name="T8" fmla="*/ 1 w 301"/>
                <a:gd name="T9" fmla="*/ 0 h 191"/>
                <a:gd name="T10" fmla="*/ 1 w 301"/>
                <a:gd name="T11" fmla="*/ 0 h 191"/>
                <a:gd name="T12" fmla="*/ 2 w 301"/>
                <a:gd name="T13" fmla="*/ 0 h 191"/>
                <a:gd name="T14" fmla="*/ 1 w 301"/>
                <a:gd name="T15" fmla="*/ 0 h 1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01" h="191">
                  <a:moveTo>
                    <a:pt x="211" y="31"/>
                  </a:moveTo>
                  <a:lnTo>
                    <a:pt x="104" y="53"/>
                  </a:lnTo>
                  <a:lnTo>
                    <a:pt x="0" y="79"/>
                  </a:lnTo>
                  <a:lnTo>
                    <a:pt x="43" y="144"/>
                  </a:lnTo>
                  <a:lnTo>
                    <a:pt x="104" y="191"/>
                  </a:lnTo>
                  <a:lnTo>
                    <a:pt x="165" y="122"/>
                  </a:lnTo>
                  <a:lnTo>
                    <a:pt x="301" y="0"/>
                  </a:lnTo>
                  <a:lnTo>
                    <a:pt x="211" y="31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5" name="Freeform 172"/>
            <p:cNvSpPr>
              <a:spLocks/>
            </p:cNvSpPr>
            <p:nvPr/>
          </p:nvSpPr>
          <p:spPr bwMode="auto">
            <a:xfrm>
              <a:off x="3658" y="1992"/>
              <a:ext cx="118" cy="86"/>
            </a:xfrm>
            <a:custGeom>
              <a:avLst/>
              <a:gdLst>
                <a:gd name="T0" fmla="*/ 0 w 238"/>
                <a:gd name="T1" fmla="*/ 1 h 172"/>
                <a:gd name="T2" fmla="*/ 0 w 238"/>
                <a:gd name="T3" fmla="*/ 1 h 172"/>
                <a:gd name="T4" fmla="*/ 0 w 238"/>
                <a:gd name="T5" fmla="*/ 1 h 172"/>
                <a:gd name="T6" fmla="*/ 0 w 238"/>
                <a:gd name="T7" fmla="*/ 0 h 172"/>
                <a:gd name="T8" fmla="*/ 0 w 238"/>
                <a:gd name="T9" fmla="*/ 0 h 172"/>
                <a:gd name="T10" fmla="*/ 0 w 238"/>
                <a:gd name="T11" fmla="*/ 1 h 172"/>
                <a:gd name="T12" fmla="*/ 0 w 238"/>
                <a:gd name="T13" fmla="*/ 1 h 172"/>
                <a:gd name="T14" fmla="*/ 0 w 238"/>
                <a:gd name="T15" fmla="*/ 1 h 172"/>
                <a:gd name="T16" fmla="*/ 0 w 238"/>
                <a:gd name="T17" fmla="*/ 1 h 172"/>
                <a:gd name="T18" fmla="*/ 0 w 238"/>
                <a:gd name="T19" fmla="*/ 1 h 172"/>
                <a:gd name="T20" fmla="*/ 0 w 238"/>
                <a:gd name="T21" fmla="*/ 1 h 172"/>
                <a:gd name="T22" fmla="*/ 0 w 238"/>
                <a:gd name="T23" fmla="*/ 1 h 17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8" h="172">
                  <a:moveTo>
                    <a:pt x="238" y="138"/>
                  </a:moveTo>
                  <a:lnTo>
                    <a:pt x="224" y="75"/>
                  </a:lnTo>
                  <a:lnTo>
                    <a:pt x="171" y="55"/>
                  </a:lnTo>
                  <a:lnTo>
                    <a:pt x="171" y="0"/>
                  </a:lnTo>
                  <a:lnTo>
                    <a:pt x="122" y="0"/>
                  </a:lnTo>
                  <a:lnTo>
                    <a:pt x="61" y="42"/>
                  </a:lnTo>
                  <a:lnTo>
                    <a:pt x="0" y="69"/>
                  </a:lnTo>
                  <a:lnTo>
                    <a:pt x="68" y="97"/>
                  </a:lnTo>
                  <a:lnTo>
                    <a:pt x="135" y="116"/>
                  </a:lnTo>
                  <a:lnTo>
                    <a:pt x="183" y="124"/>
                  </a:lnTo>
                  <a:lnTo>
                    <a:pt x="183" y="172"/>
                  </a:lnTo>
                  <a:lnTo>
                    <a:pt x="238" y="138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6" name="Freeform 173"/>
            <p:cNvSpPr>
              <a:spLocks/>
            </p:cNvSpPr>
            <p:nvPr/>
          </p:nvSpPr>
          <p:spPr bwMode="auto">
            <a:xfrm>
              <a:off x="3396" y="1977"/>
              <a:ext cx="105" cy="112"/>
            </a:xfrm>
            <a:custGeom>
              <a:avLst/>
              <a:gdLst>
                <a:gd name="T0" fmla="*/ 1 w 210"/>
                <a:gd name="T1" fmla="*/ 0 h 222"/>
                <a:gd name="T2" fmla="*/ 1 w 210"/>
                <a:gd name="T3" fmla="*/ 0 h 222"/>
                <a:gd name="T4" fmla="*/ 1 w 210"/>
                <a:gd name="T5" fmla="*/ 1 h 222"/>
                <a:gd name="T6" fmla="*/ 0 w 210"/>
                <a:gd name="T7" fmla="*/ 1 h 222"/>
                <a:gd name="T8" fmla="*/ 1 w 210"/>
                <a:gd name="T9" fmla="*/ 1 h 222"/>
                <a:gd name="T10" fmla="*/ 1 w 210"/>
                <a:gd name="T11" fmla="*/ 1 h 222"/>
                <a:gd name="T12" fmla="*/ 1 w 210"/>
                <a:gd name="T13" fmla="*/ 1 h 222"/>
                <a:gd name="T14" fmla="*/ 1 w 210"/>
                <a:gd name="T15" fmla="*/ 1 h 222"/>
                <a:gd name="T16" fmla="*/ 1 w 210"/>
                <a:gd name="T17" fmla="*/ 0 h 2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0" h="222">
                  <a:moveTo>
                    <a:pt x="210" y="0"/>
                  </a:moveTo>
                  <a:lnTo>
                    <a:pt x="100" y="0"/>
                  </a:lnTo>
                  <a:lnTo>
                    <a:pt x="27" y="17"/>
                  </a:lnTo>
                  <a:lnTo>
                    <a:pt x="0" y="102"/>
                  </a:lnTo>
                  <a:lnTo>
                    <a:pt x="9" y="222"/>
                  </a:lnTo>
                  <a:lnTo>
                    <a:pt x="82" y="167"/>
                  </a:lnTo>
                  <a:lnTo>
                    <a:pt x="128" y="92"/>
                  </a:lnTo>
                  <a:lnTo>
                    <a:pt x="193" y="92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7" name="Freeform 174"/>
            <p:cNvSpPr>
              <a:spLocks/>
            </p:cNvSpPr>
            <p:nvPr/>
          </p:nvSpPr>
          <p:spPr bwMode="auto">
            <a:xfrm>
              <a:off x="3957" y="2126"/>
              <a:ext cx="83" cy="115"/>
            </a:xfrm>
            <a:custGeom>
              <a:avLst/>
              <a:gdLst>
                <a:gd name="T0" fmla="*/ 1 w 166"/>
                <a:gd name="T1" fmla="*/ 0 h 232"/>
                <a:gd name="T2" fmla="*/ 1 w 166"/>
                <a:gd name="T3" fmla="*/ 0 h 232"/>
                <a:gd name="T4" fmla="*/ 1 w 166"/>
                <a:gd name="T5" fmla="*/ 0 h 232"/>
                <a:gd name="T6" fmla="*/ 1 w 166"/>
                <a:gd name="T7" fmla="*/ 0 h 232"/>
                <a:gd name="T8" fmla="*/ 0 w 166"/>
                <a:gd name="T9" fmla="*/ 0 h 232"/>
                <a:gd name="T10" fmla="*/ 1 w 166"/>
                <a:gd name="T11" fmla="*/ 0 h 232"/>
                <a:gd name="T12" fmla="*/ 1 w 166"/>
                <a:gd name="T13" fmla="*/ 0 h 2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6" h="232">
                  <a:moveTo>
                    <a:pt x="166" y="148"/>
                  </a:moveTo>
                  <a:lnTo>
                    <a:pt x="166" y="65"/>
                  </a:lnTo>
                  <a:lnTo>
                    <a:pt x="75" y="0"/>
                  </a:lnTo>
                  <a:lnTo>
                    <a:pt x="65" y="75"/>
                  </a:lnTo>
                  <a:lnTo>
                    <a:pt x="0" y="232"/>
                  </a:lnTo>
                  <a:lnTo>
                    <a:pt x="93" y="130"/>
                  </a:lnTo>
                  <a:lnTo>
                    <a:pt x="166" y="148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8" name="Freeform 175"/>
            <p:cNvSpPr>
              <a:spLocks/>
            </p:cNvSpPr>
            <p:nvPr/>
          </p:nvSpPr>
          <p:spPr bwMode="auto">
            <a:xfrm>
              <a:off x="3456" y="2372"/>
              <a:ext cx="96" cy="60"/>
            </a:xfrm>
            <a:custGeom>
              <a:avLst/>
              <a:gdLst>
                <a:gd name="T0" fmla="*/ 0 w 193"/>
                <a:gd name="T1" fmla="*/ 0 h 121"/>
                <a:gd name="T2" fmla="*/ 0 w 193"/>
                <a:gd name="T3" fmla="*/ 0 h 121"/>
                <a:gd name="T4" fmla="*/ 0 w 193"/>
                <a:gd name="T5" fmla="*/ 0 h 121"/>
                <a:gd name="T6" fmla="*/ 0 w 193"/>
                <a:gd name="T7" fmla="*/ 0 h 121"/>
                <a:gd name="T8" fmla="*/ 0 w 193"/>
                <a:gd name="T9" fmla="*/ 0 h 121"/>
                <a:gd name="T10" fmla="*/ 0 w 193"/>
                <a:gd name="T11" fmla="*/ 0 h 12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3" h="121">
                  <a:moveTo>
                    <a:pt x="193" y="113"/>
                  </a:moveTo>
                  <a:lnTo>
                    <a:pt x="82" y="38"/>
                  </a:lnTo>
                  <a:lnTo>
                    <a:pt x="0" y="0"/>
                  </a:lnTo>
                  <a:lnTo>
                    <a:pt x="35" y="75"/>
                  </a:lnTo>
                  <a:lnTo>
                    <a:pt x="138" y="121"/>
                  </a:lnTo>
                  <a:lnTo>
                    <a:pt x="193" y="113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89" name="Freeform 176"/>
            <p:cNvSpPr>
              <a:spLocks/>
            </p:cNvSpPr>
            <p:nvPr/>
          </p:nvSpPr>
          <p:spPr bwMode="auto">
            <a:xfrm>
              <a:off x="3570" y="2446"/>
              <a:ext cx="321" cy="70"/>
            </a:xfrm>
            <a:custGeom>
              <a:avLst/>
              <a:gdLst>
                <a:gd name="T0" fmla="*/ 1 w 644"/>
                <a:gd name="T1" fmla="*/ 0 h 140"/>
                <a:gd name="T2" fmla="*/ 1 w 644"/>
                <a:gd name="T3" fmla="*/ 1 h 140"/>
                <a:gd name="T4" fmla="*/ 2 w 644"/>
                <a:gd name="T5" fmla="*/ 1 h 140"/>
                <a:gd name="T6" fmla="*/ 2 w 644"/>
                <a:gd name="T7" fmla="*/ 1 h 140"/>
                <a:gd name="T8" fmla="*/ 1 w 644"/>
                <a:gd name="T9" fmla="*/ 1 h 140"/>
                <a:gd name="T10" fmla="*/ 1 w 644"/>
                <a:gd name="T11" fmla="*/ 1 h 140"/>
                <a:gd name="T12" fmla="*/ 0 w 644"/>
                <a:gd name="T13" fmla="*/ 1 h 140"/>
                <a:gd name="T14" fmla="*/ 0 w 644"/>
                <a:gd name="T15" fmla="*/ 1 h 140"/>
                <a:gd name="T16" fmla="*/ 0 w 644"/>
                <a:gd name="T17" fmla="*/ 1 h 140"/>
                <a:gd name="T18" fmla="*/ 0 w 644"/>
                <a:gd name="T19" fmla="*/ 1 h 140"/>
                <a:gd name="T20" fmla="*/ 0 w 644"/>
                <a:gd name="T21" fmla="*/ 1 h 140"/>
                <a:gd name="T22" fmla="*/ 1 w 644"/>
                <a:gd name="T23" fmla="*/ 1 h 140"/>
                <a:gd name="T24" fmla="*/ 1 w 644"/>
                <a:gd name="T25" fmla="*/ 0 h 14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644" h="140">
                  <a:moveTo>
                    <a:pt x="369" y="0"/>
                  </a:moveTo>
                  <a:lnTo>
                    <a:pt x="497" y="65"/>
                  </a:lnTo>
                  <a:lnTo>
                    <a:pt x="644" y="112"/>
                  </a:lnTo>
                  <a:lnTo>
                    <a:pt x="552" y="112"/>
                  </a:lnTo>
                  <a:lnTo>
                    <a:pt x="414" y="75"/>
                  </a:lnTo>
                  <a:lnTo>
                    <a:pt x="321" y="122"/>
                  </a:lnTo>
                  <a:lnTo>
                    <a:pt x="239" y="95"/>
                  </a:lnTo>
                  <a:lnTo>
                    <a:pt x="174" y="140"/>
                  </a:lnTo>
                  <a:lnTo>
                    <a:pt x="63" y="140"/>
                  </a:lnTo>
                  <a:lnTo>
                    <a:pt x="0" y="140"/>
                  </a:lnTo>
                  <a:lnTo>
                    <a:pt x="101" y="112"/>
                  </a:lnTo>
                  <a:lnTo>
                    <a:pt x="284" y="55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0" name="Freeform 177"/>
            <p:cNvSpPr>
              <a:spLocks/>
            </p:cNvSpPr>
            <p:nvPr/>
          </p:nvSpPr>
          <p:spPr bwMode="auto">
            <a:xfrm>
              <a:off x="3788" y="2130"/>
              <a:ext cx="56" cy="126"/>
            </a:xfrm>
            <a:custGeom>
              <a:avLst/>
              <a:gdLst>
                <a:gd name="T0" fmla="*/ 1 w 110"/>
                <a:gd name="T1" fmla="*/ 0 h 250"/>
                <a:gd name="T2" fmla="*/ 1 w 110"/>
                <a:gd name="T3" fmla="*/ 1 h 250"/>
                <a:gd name="T4" fmla="*/ 1 w 110"/>
                <a:gd name="T5" fmla="*/ 1 h 250"/>
                <a:gd name="T6" fmla="*/ 0 w 110"/>
                <a:gd name="T7" fmla="*/ 1 h 250"/>
                <a:gd name="T8" fmla="*/ 1 w 110"/>
                <a:gd name="T9" fmla="*/ 1 h 250"/>
                <a:gd name="T10" fmla="*/ 1 w 110"/>
                <a:gd name="T11" fmla="*/ 1 h 250"/>
                <a:gd name="T12" fmla="*/ 1 w 110"/>
                <a:gd name="T13" fmla="*/ 1 h 250"/>
                <a:gd name="T14" fmla="*/ 1 w 110"/>
                <a:gd name="T15" fmla="*/ 0 h 25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10" h="250">
                  <a:moveTo>
                    <a:pt x="102" y="0"/>
                  </a:moveTo>
                  <a:lnTo>
                    <a:pt x="76" y="120"/>
                  </a:lnTo>
                  <a:lnTo>
                    <a:pt x="37" y="175"/>
                  </a:lnTo>
                  <a:lnTo>
                    <a:pt x="0" y="250"/>
                  </a:lnTo>
                  <a:lnTo>
                    <a:pt x="55" y="250"/>
                  </a:lnTo>
                  <a:lnTo>
                    <a:pt x="102" y="185"/>
                  </a:lnTo>
                  <a:lnTo>
                    <a:pt x="110" y="10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1" name="Freeform 178"/>
            <p:cNvSpPr>
              <a:spLocks/>
            </p:cNvSpPr>
            <p:nvPr/>
          </p:nvSpPr>
          <p:spPr bwMode="auto">
            <a:xfrm>
              <a:off x="3637" y="2052"/>
              <a:ext cx="25" cy="66"/>
            </a:xfrm>
            <a:custGeom>
              <a:avLst/>
              <a:gdLst>
                <a:gd name="T0" fmla="*/ 1 w 49"/>
                <a:gd name="T1" fmla="*/ 0 h 132"/>
                <a:gd name="T2" fmla="*/ 1 w 49"/>
                <a:gd name="T3" fmla="*/ 1 h 132"/>
                <a:gd name="T4" fmla="*/ 0 w 49"/>
                <a:gd name="T5" fmla="*/ 1 h 132"/>
                <a:gd name="T6" fmla="*/ 1 w 49"/>
                <a:gd name="T7" fmla="*/ 1 h 132"/>
                <a:gd name="T8" fmla="*/ 1 w 49"/>
                <a:gd name="T9" fmla="*/ 1 h 132"/>
                <a:gd name="T10" fmla="*/ 1 w 49"/>
                <a:gd name="T11" fmla="*/ 1 h 132"/>
                <a:gd name="T12" fmla="*/ 1 w 49"/>
                <a:gd name="T13" fmla="*/ 0 h 1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9" h="132">
                  <a:moveTo>
                    <a:pt x="49" y="0"/>
                  </a:moveTo>
                  <a:lnTo>
                    <a:pt x="14" y="46"/>
                  </a:lnTo>
                  <a:lnTo>
                    <a:pt x="0" y="132"/>
                  </a:lnTo>
                  <a:lnTo>
                    <a:pt x="40" y="124"/>
                  </a:lnTo>
                  <a:lnTo>
                    <a:pt x="40" y="67"/>
                  </a:lnTo>
                  <a:lnTo>
                    <a:pt x="49" y="40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2" name="Freeform 179"/>
            <p:cNvSpPr>
              <a:spLocks/>
            </p:cNvSpPr>
            <p:nvPr/>
          </p:nvSpPr>
          <p:spPr bwMode="auto">
            <a:xfrm>
              <a:off x="3552" y="2000"/>
              <a:ext cx="20" cy="115"/>
            </a:xfrm>
            <a:custGeom>
              <a:avLst/>
              <a:gdLst>
                <a:gd name="T0" fmla="*/ 1 w 39"/>
                <a:gd name="T1" fmla="*/ 0 h 226"/>
                <a:gd name="T2" fmla="*/ 1 w 39"/>
                <a:gd name="T3" fmla="*/ 1 h 226"/>
                <a:gd name="T4" fmla="*/ 1 w 39"/>
                <a:gd name="T5" fmla="*/ 1 h 226"/>
                <a:gd name="T6" fmla="*/ 0 w 39"/>
                <a:gd name="T7" fmla="*/ 1 h 226"/>
                <a:gd name="T8" fmla="*/ 1 w 39"/>
                <a:gd name="T9" fmla="*/ 1 h 226"/>
                <a:gd name="T10" fmla="*/ 1 w 39"/>
                <a:gd name="T11" fmla="*/ 1 h 226"/>
                <a:gd name="T12" fmla="*/ 1 w 39"/>
                <a:gd name="T13" fmla="*/ 0 h 22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9" h="226">
                  <a:moveTo>
                    <a:pt x="35" y="0"/>
                  </a:moveTo>
                  <a:lnTo>
                    <a:pt x="23" y="93"/>
                  </a:lnTo>
                  <a:lnTo>
                    <a:pt x="39" y="226"/>
                  </a:lnTo>
                  <a:lnTo>
                    <a:pt x="0" y="207"/>
                  </a:lnTo>
                  <a:lnTo>
                    <a:pt x="2" y="150"/>
                  </a:lnTo>
                  <a:lnTo>
                    <a:pt x="14" y="6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3" name="Freeform 180"/>
            <p:cNvSpPr>
              <a:spLocks/>
            </p:cNvSpPr>
            <p:nvPr/>
          </p:nvSpPr>
          <p:spPr bwMode="auto">
            <a:xfrm>
              <a:off x="3690" y="2042"/>
              <a:ext cx="60" cy="56"/>
            </a:xfrm>
            <a:custGeom>
              <a:avLst/>
              <a:gdLst>
                <a:gd name="T0" fmla="*/ 1 w 120"/>
                <a:gd name="T1" fmla="*/ 1 h 110"/>
                <a:gd name="T2" fmla="*/ 1 w 120"/>
                <a:gd name="T3" fmla="*/ 1 h 110"/>
                <a:gd name="T4" fmla="*/ 1 w 120"/>
                <a:gd name="T5" fmla="*/ 1 h 110"/>
                <a:gd name="T6" fmla="*/ 1 w 120"/>
                <a:gd name="T7" fmla="*/ 1 h 110"/>
                <a:gd name="T8" fmla="*/ 0 w 120"/>
                <a:gd name="T9" fmla="*/ 0 h 110"/>
                <a:gd name="T10" fmla="*/ 1 w 120"/>
                <a:gd name="T11" fmla="*/ 1 h 1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20" h="110">
                  <a:moveTo>
                    <a:pt x="78" y="37"/>
                  </a:moveTo>
                  <a:lnTo>
                    <a:pt x="120" y="59"/>
                  </a:lnTo>
                  <a:lnTo>
                    <a:pt x="59" y="110"/>
                  </a:lnTo>
                  <a:lnTo>
                    <a:pt x="59" y="59"/>
                  </a:lnTo>
                  <a:lnTo>
                    <a:pt x="0" y="0"/>
                  </a:lnTo>
                  <a:lnTo>
                    <a:pt x="78" y="37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4" name="Freeform 181"/>
            <p:cNvSpPr>
              <a:spLocks/>
            </p:cNvSpPr>
            <p:nvPr/>
          </p:nvSpPr>
          <p:spPr bwMode="auto">
            <a:xfrm>
              <a:off x="3942" y="2025"/>
              <a:ext cx="33" cy="86"/>
            </a:xfrm>
            <a:custGeom>
              <a:avLst/>
              <a:gdLst>
                <a:gd name="T0" fmla="*/ 0 w 63"/>
                <a:gd name="T1" fmla="*/ 0 h 176"/>
                <a:gd name="T2" fmla="*/ 1 w 63"/>
                <a:gd name="T3" fmla="*/ 0 h 176"/>
                <a:gd name="T4" fmla="*/ 1 w 63"/>
                <a:gd name="T5" fmla="*/ 0 h 176"/>
                <a:gd name="T6" fmla="*/ 1 w 63"/>
                <a:gd name="T7" fmla="*/ 0 h 176"/>
                <a:gd name="T8" fmla="*/ 1 w 63"/>
                <a:gd name="T9" fmla="*/ 0 h 176"/>
                <a:gd name="T10" fmla="*/ 1 w 63"/>
                <a:gd name="T11" fmla="*/ 0 h 176"/>
                <a:gd name="T12" fmla="*/ 0 w 63"/>
                <a:gd name="T13" fmla="*/ 0 h 1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3" h="176">
                  <a:moveTo>
                    <a:pt x="0" y="0"/>
                  </a:moveTo>
                  <a:lnTo>
                    <a:pt x="27" y="79"/>
                  </a:lnTo>
                  <a:lnTo>
                    <a:pt x="27" y="176"/>
                  </a:lnTo>
                  <a:lnTo>
                    <a:pt x="63" y="176"/>
                  </a:lnTo>
                  <a:lnTo>
                    <a:pt x="53" y="50"/>
                  </a:lnTo>
                  <a:lnTo>
                    <a:pt x="31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5" name="Freeform 182"/>
            <p:cNvSpPr>
              <a:spLocks/>
            </p:cNvSpPr>
            <p:nvPr/>
          </p:nvSpPr>
          <p:spPr bwMode="auto">
            <a:xfrm>
              <a:off x="3443" y="2119"/>
              <a:ext cx="62" cy="132"/>
            </a:xfrm>
            <a:custGeom>
              <a:avLst/>
              <a:gdLst>
                <a:gd name="T0" fmla="*/ 0 w 124"/>
                <a:gd name="T1" fmla="*/ 0 h 264"/>
                <a:gd name="T2" fmla="*/ 1 w 124"/>
                <a:gd name="T3" fmla="*/ 1 h 264"/>
                <a:gd name="T4" fmla="*/ 1 w 124"/>
                <a:gd name="T5" fmla="*/ 2 h 264"/>
                <a:gd name="T6" fmla="*/ 1 w 124"/>
                <a:gd name="T7" fmla="*/ 2 h 264"/>
                <a:gd name="T8" fmla="*/ 1 w 124"/>
                <a:gd name="T9" fmla="*/ 1 h 264"/>
                <a:gd name="T10" fmla="*/ 1 w 124"/>
                <a:gd name="T11" fmla="*/ 1 h 264"/>
                <a:gd name="T12" fmla="*/ 0 w 124"/>
                <a:gd name="T13" fmla="*/ 0 h 2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4" h="264">
                  <a:moveTo>
                    <a:pt x="0" y="0"/>
                  </a:moveTo>
                  <a:lnTo>
                    <a:pt x="77" y="174"/>
                  </a:lnTo>
                  <a:lnTo>
                    <a:pt x="124" y="264"/>
                  </a:lnTo>
                  <a:lnTo>
                    <a:pt x="89" y="264"/>
                  </a:lnTo>
                  <a:lnTo>
                    <a:pt x="57" y="199"/>
                  </a:lnTo>
                  <a:lnTo>
                    <a:pt x="41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6" name="Freeform 183"/>
            <p:cNvSpPr>
              <a:spLocks/>
            </p:cNvSpPr>
            <p:nvPr/>
          </p:nvSpPr>
          <p:spPr bwMode="auto">
            <a:xfrm>
              <a:off x="3725" y="2267"/>
              <a:ext cx="117" cy="98"/>
            </a:xfrm>
            <a:custGeom>
              <a:avLst/>
              <a:gdLst>
                <a:gd name="T0" fmla="*/ 0 w 235"/>
                <a:gd name="T1" fmla="*/ 1 h 195"/>
                <a:gd name="T2" fmla="*/ 0 w 235"/>
                <a:gd name="T3" fmla="*/ 1 h 195"/>
                <a:gd name="T4" fmla="*/ 0 w 235"/>
                <a:gd name="T5" fmla="*/ 1 h 195"/>
                <a:gd name="T6" fmla="*/ 0 w 235"/>
                <a:gd name="T7" fmla="*/ 1 h 195"/>
                <a:gd name="T8" fmla="*/ 0 w 235"/>
                <a:gd name="T9" fmla="*/ 1 h 195"/>
                <a:gd name="T10" fmla="*/ 0 w 235"/>
                <a:gd name="T11" fmla="*/ 1 h 195"/>
                <a:gd name="T12" fmla="*/ 0 w 235"/>
                <a:gd name="T13" fmla="*/ 1 h 195"/>
                <a:gd name="T14" fmla="*/ 0 w 235"/>
                <a:gd name="T15" fmla="*/ 0 h 195"/>
                <a:gd name="T16" fmla="*/ 0 w 235"/>
                <a:gd name="T17" fmla="*/ 1 h 19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35" h="195">
                  <a:moveTo>
                    <a:pt x="184" y="57"/>
                  </a:moveTo>
                  <a:lnTo>
                    <a:pt x="109" y="126"/>
                  </a:lnTo>
                  <a:lnTo>
                    <a:pt x="0" y="195"/>
                  </a:lnTo>
                  <a:lnTo>
                    <a:pt x="89" y="167"/>
                  </a:lnTo>
                  <a:lnTo>
                    <a:pt x="172" y="136"/>
                  </a:lnTo>
                  <a:lnTo>
                    <a:pt x="213" y="136"/>
                  </a:lnTo>
                  <a:lnTo>
                    <a:pt x="235" y="25"/>
                  </a:lnTo>
                  <a:lnTo>
                    <a:pt x="213" y="0"/>
                  </a:lnTo>
                  <a:lnTo>
                    <a:pt x="184" y="57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7" name="Freeform 184"/>
            <p:cNvSpPr>
              <a:spLocks/>
            </p:cNvSpPr>
            <p:nvPr/>
          </p:nvSpPr>
          <p:spPr bwMode="auto">
            <a:xfrm>
              <a:off x="3477" y="2268"/>
              <a:ext cx="181" cy="122"/>
            </a:xfrm>
            <a:custGeom>
              <a:avLst/>
              <a:gdLst>
                <a:gd name="T0" fmla="*/ 1 w 361"/>
                <a:gd name="T1" fmla="*/ 1 h 244"/>
                <a:gd name="T2" fmla="*/ 1 w 361"/>
                <a:gd name="T3" fmla="*/ 1 h 244"/>
                <a:gd name="T4" fmla="*/ 1 w 361"/>
                <a:gd name="T5" fmla="*/ 1 h 244"/>
                <a:gd name="T6" fmla="*/ 2 w 361"/>
                <a:gd name="T7" fmla="*/ 1 h 244"/>
                <a:gd name="T8" fmla="*/ 2 w 361"/>
                <a:gd name="T9" fmla="*/ 1 h 244"/>
                <a:gd name="T10" fmla="*/ 2 w 361"/>
                <a:gd name="T11" fmla="*/ 1 h 244"/>
                <a:gd name="T12" fmla="*/ 1 w 361"/>
                <a:gd name="T13" fmla="*/ 1 h 244"/>
                <a:gd name="T14" fmla="*/ 1 w 361"/>
                <a:gd name="T15" fmla="*/ 1 h 244"/>
                <a:gd name="T16" fmla="*/ 1 w 361"/>
                <a:gd name="T17" fmla="*/ 1 h 244"/>
                <a:gd name="T18" fmla="*/ 1 w 361"/>
                <a:gd name="T19" fmla="*/ 1 h 244"/>
                <a:gd name="T20" fmla="*/ 1 w 361"/>
                <a:gd name="T21" fmla="*/ 1 h 244"/>
                <a:gd name="T22" fmla="*/ 2 w 361"/>
                <a:gd name="T23" fmla="*/ 1 h 244"/>
                <a:gd name="T24" fmla="*/ 1 w 361"/>
                <a:gd name="T25" fmla="*/ 1 h 244"/>
                <a:gd name="T26" fmla="*/ 1 w 361"/>
                <a:gd name="T27" fmla="*/ 1 h 244"/>
                <a:gd name="T28" fmla="*/ 1 w 361"/>
                <a:gd name="T29" fmla="*/ 1 h 244"/>
                <a:gd name="T30" fmla="*/ 0 w 361"/>
                <a:gd name="T31" fmla="*/ 0 h 244"/>
                <a:gd name="T32" fmla="*/ 1 w 361"/>
                <a:gd name="T33" fmla="*/ 1 h 24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61" h="244">
                  <a:moveTo>
                    <a:pt x="73" y="76"/>
                  </a:moveTo>
                  <a:lnTo>
                    <a:pt x="152" y="128"/>
                  </a:lnTo>
                  <a:lnTo>
                    <a:pt x="225" y="161"/>
                  </a:lnTo>
                  <a:lnTo>
                    <a:pt x="351" y="193"/>
                  </a:lnTo>
                  <a:lnTo>
                    <a:pt x="361" y="224"/>
                  </a:lnTo>
                  <a:lnTo>
                    <a:pt x="323" y="244"/>
                  </a:lnTo>
                  <a:lnTo>
                    <a:pt x="256" y="244"/>
                  </a:lnTo>
                  <a:lnTo>
                    <a:pt x="89" y="228"/>
                  </a:lnTo>
                  <a:lnTo>
                    <a:pt x="63" y="197"/>
                  </a:lnTo>
                  <a:lnTo>
                    <a:pt x="130" y="212"/>
                  </a:lnTo>
                  <a:lnTo>
                    <a:pt x="231" y="218"/>
                  </a:lnTo>
                  <a:lnTo>
                    <a:pt x="303" y="218"/>
                  </a:lnTo>
                  <a:lnTo>
                    <a:pt x="250" y="187"/>
                  </a:lnTo>
                  <a:lnTo>
                    <a:pt x="110" y="139"/>
                  </a:lnTo>
                  <a:lnTo>
                    <a:pt x="22" y="61"/>
                  </a:lnTo>
                  <a:lnTo>
                    <a:pt x="0" y="0"/>
                  </a:lnTo>
                  <a:lnTo>
                    <a:pt x="73" y="76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8" name="Freeform 185"/>
            <p:cNvSpPr>
              <a:spLocks/>
            </p:cNvSpPr>
            <p:nvPr/>
          </p:nvSpPr>
          <p:spPr bwMode="auto">
            <a:xfrm>
              <a:off x="3773" y="2210"/>
              <a:ext cx="267" cy="222"/>
            </a:xfrm>
            <a:custGeom>
              <a:avLst/>
              <a:gdLst>
                <a:gd name="T0" fmla="*/ 2 w 534"/>
                <a:gd name="T1" fmla="*/ 0 h 446"/>
                <a:gd name="T2" fmla="*/ 2 w 534"/>
                <a:gd name="T3" fmla="*/ 0 h 446"/>
                <a:gd name="T4" fmla="*/ 2 w 534"/>
                <a:gd name="T5" fmla="*/ 0 h 446"/>
                <a:gd name="T6" fmla="*/ 2 w 534"/>
                <a:gd name="T7" fmla="*/ 0 h 446"/>
                <a:gd name="T8" fmla="*/ 2 w 534"/>
                <a:gd name="T9" fmla="*/ 1 h 446"/>
                <a:gd name="T10" fmla="*/ 1 w 534"/>
                <a:gd name="T11" fmla="*/ 1 h 446"/>
                <a:gd name="T12" fmla="*/ 1 w 534"/>
                <a:gd name="T13" fmla="*/ 1 h 446"/>
                <a:gd name="T14" fmla="*/ 0 w 534"/>
                <a:gd name="T15" fmla="*/ 1 h 446"/>
                <a:gd name="T16" fmla="*/ 1 w 534"/>
                <a:gd name="T17" fmla="*/ 1 h 446"/>
                <a:gd name="T18" fmla="*/ 2 w 534"/>
                <a:gd name="T19" fmla="*/ 1 h 446"/>
                <a:gd name="T20" fmla="*/ 2 w 534"/>
                <a:gd name="T21" fmla="*/ 1 h 446"/>
                <a:gd name="T22" fmla="*/ 2 w 534"/>
                <a:gd name="T23" fmla="*/ 0 h 446"/>
                <a:gd name="T24" fmla="*/ 3 w 534"/>
                <a:gd name="T25" fmla="*/ 0 h 446"/>
                <a:gd name="T26" fmla="*/ 2 w 534"/>
                <a:gd name="T27" fmla="*/ 0 h 44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34" h="446">
                  <a:moveTo>
                    <a:pt x="461" y="0"/>
                  </a:moveTo>
                  <a:lnTo>
                    <a:pt x="378" y="46"/>
                  </a:lnTo>
                  <a:lnTo>
                    <a:pt x="360" y="130"/>
                  </a:lnTo>
                  <a:lnTo>
                    <a:pt x="378" y="213"/>
                  </a:lnTo>
                  <a:lnTo>
                    <a:pt x="333" y="270"/>
                  </a:lnTo>
                  <a:lnTo>
                    <a:pt x="240" y="270"/>
                  </a:lnTo>
                  <a:lnTo>
                    <a:pt x="185" y="363"/>
                  </a:lnTo>
                  <a:lnTo>
                    <a:pt x="0" y="446"/>
                  </a:lnTo>
                  <a:lnTo>
                    <a:pt x="213" y="400"/>
                  </a:lnTo>
                  <a:lnTo>
                    <a:pt x="333" y="373"/>
                  </a:lnTo>
                  <a:lnTo>
                    <a:pt x="368" y="270"/>
                  </a:lnTo>
                  <a:lnTo>
                    <a:pt x="461" y="158"/>
                  </a:lnTo>
                  <a:lnTo>
                    <a:pt x="534" y="46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99" name="Freeform 186"/>
            <p:cNvSpPr>
              <a:spLocks/>
            </p:cNvSpPr>
            <p:nvPr/>
          </p:nvSpPr>
          <p:spPr bwMode="auto">
            <a:xfrm>
              <a:off x="3938" y="2437"/>
              <a:ext cx="107" cy="60"/>
            </a:xfrm>
            <a:custGeom>
              <a:avLst/>
              <a:gdLst>
                <a:gd name="T0" fmla="*/ 1 w 211"/>
                <a:gd name="T1" fmla="*/ 0 h 120"/>
                <a:gd name="T2" fmla="*/ 1 w 211"/>
                <a:gd name="T3" fmla="*/ 1 h 120"/>
                <a:gd name="T4" fmla="*/ 0 w 211"/>
                <a:gd name="T5" fmla="*/ 1 h 120"/>
                <a:gd name="T6" fmla="*/ 1 w 211"/>
                <a:gd name="T7" fmla="*/ 1 h 120"/>
                <a:gd name="T8" fmla="*/ 1 w 211"/>
                <a:gd name="T9" fmla="*/ 1 h 120"/>
                <a:gd name="T10" fmla="*/ 1 w 211"/>
                <a:gd name="T11" fmla="*/ 1 h 120"/>
                <a:gd name="T12" fmla="*/ 1 w 211"/>
                <a:gd name="T13" fmla="*/ 0 h 12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1" h="120">
                  <a:moveTo>
                    <a:pt x="193" y="0"/>
                  </a:moveTo>
                  <a:lnTo>
                    <a:pt x="118" y="28"/>
                  </a:lnTo>
                  <a:lnTo>
                    <a:pt x="0" y="103"/>
                  </a:lnTo>
                  <a:lnTo>
                    <a:pt x="83" y="120"/>
                  </a:lnTo>
                  <a:lnTo>
                    <a:pt x="165" y="120"/>
                  </a:lnTo>
                  <a:lnTo>
                    <a:pt x="211" y="56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0" name="Freeform 187"/>
            <p:cNvSpPr>
              <a:spLocks/>
            </p:cNvSpPr>
            <p:nvPr/>
          </p:nvSpPr>
          <p:spPr bwMode="auto">
            <a:xfrm>
              <a:off x="3622" y="2034"/>
              <a:ext cx="52" cy="52"/>
            </a:xfrm>
            <a:custGeom>
              <a:avLst/>
              <a:gdLst>
                <a:gd name="T0" fmla="*/ 1 w 104"/>
                <a:gd name="T1" fmla="*/ 1 h 102"/>
                <a:gd name="T2" fmla="*/ 1 w 104"/>
                <a:gd name="T3" fmla="*/ 1 h 102"/>
                <a:gd name="T4" fmla="*/ 1 w 104"/>
                <a:gd name="T5" fmla="*/ 1 h 102"/>
                <a:gd name="T6" fmla="*/ 1 w 104"/>
                <a:gd name="T7" fmla="*/ 0 h 102"/>
                <a:gd name="T8" fmla="*/ 1 w 104"/>
                <a:gd name="T9" fmla="*/ 1 h 102"/>
                <a:gd name="T10" fmla="*/ 1 w 104"/>
                <a:gd name="T11" fmla="*/ 1 h 102"/>
                <a:gd name="T12" fmla="*/ 0 w 104"/>
                <a:gd name="T13" fmla="*/ 1 h 102"/>
                <a:gd name="T14" fmla="*/ 1 w 104"/>
                <a:gd name="T15" fmla="*/ 1 h 10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4" h="102">
                  <a:moveTo>
                    <a:pt x="17" y="102"/>
                  </a:moveTo>
                  <a:lnTo>
                    <a:pt x="17" y="67"/>
                  </a:lnTo>
                  <a:lnTo>
                    <a:pt x="41" y="28"/>
                  </a:lnTo>
                  <a:lnTo>
                    <a:pt x="104" y="0"/>
                  </a:lnTo>
                  <a:lnTo>
                    <a:pt x="47" y="12"/>
                  </a:lnTo>
                  <a:lnTo>
                    <a:pt x="11" y="33"/>
                  </a:lnTo>
                  <a:lnTo>
                    <a:pt x="0" y="81"/>
                  </a:lnTo>
                  <a:lnTo>
                    <a:pt x="17" y="102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1" name="Freeform 188"/>
            <p:cNvSpPr>
              <a:spLocks/>
            </p:cNvSpPr>
            <p:nvPr/>
          </p:nvSpPr>
          <p:spPr bwMode="auto">
            <a:xfrm>
              <a:off x="3710" y="2018"/>
              <a:ext cx="49" cy="38"/>
            </a:xfrm>
            <a:custGeom>
              <a:avLst/>
              <a:gdLst>
                <a:gd name="T0" fmla="*/ 1 w 98"/>
                <a:gd name="T1" fmla="*/ 0 h 79"/>
                <a:gd name="T2" fmla="*/ 1 w 98"/>
                <a:gd name="T3" fmla="*/ 0 h 79"/>
                <a:gd name="T4" fmla="*/ 1 w 98"/>
                <a:gd name="T5" fmla="*/ 0 h 79"/>
                <a:gd name="T6" fmla="*/ 1 w 98"/>
                <a:gd name="T7" fmla="*/ 0 h 79"/>
                <a:gd name="T8" fmla="*/ 1 w 98"/>
                <a:gd name="T9" fmla="*/ 0 h 79"/>
                <a:gd name="T10" fmla="*/ 1 w 98"/>
                <a:gd name="T11" fmla="*/ 0 h 79"/>
                <a:gd name="T12" fmla="*/ 1 w 98"/>
                <a:gd name="T13" fmla="*/ 0 h 79"/>
                <a:gd name="T14" fmla="*/ 0 w 98"/>
                <a:gd name="T15" fmla="*/ 0 h 79"/>
                <a:gd name="T16" fmla="*/ 1 w 98"/>
                <a:gd name="T17" fmla="*/ 0 h 79"/>
                <a:gd name="T18" fmla="*/ 1 w 98"/>
                <a:gd name="T19" fmla="*/ 0 h 7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98" h="79">
                  <a:moveTo>
                    <a:pt x="77" y="79"/>
                  </a:moveTo>
                  <a:lnTo>
                    <a:pt x="59" y="56"/>
                  </a:lnTo>
                  <a:lnTo>
                    <a:pt x="69" y="26"/>
                  </a:lnTo>
                  <a:lnTo>
                    <a:pt x="98" y="0"/>
                  </a:lnTo>
                  <a:lnTo>
                    <a:pt x="75" y="0"/>
                  </a:lnTo>
                  <a:lnTo>
                    <a:pt x="51" y="18"/>
                  </a:lnTo>
                  <a:lnTo>
                    <a:pt x="35" y="40"/>
                  </a:lnTo>
                  <a:lnTo>
                    <a:pt x="0" y="40"/>
                  </a:lnTo>
                  <a:lnTo>
                    <a:pt x="33" y="58"/>
                  </a:lnTo>
                  <a:lnTo>
                    <a:pt x="77" y="79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2" name="Freeform 189"/>
            <p:cNvSpPr>
              <a:spLocks/>
            </p:cNvSpPr>
            <p:nvPr/>
          </p:nvSpPr>
          <p:spPr bwMode="auto">
            <a:xfrm>
              <a:off x="3632" y="1982"/>
              <a:ext cx="87" cy="46"/>
            </a:xfrm>
            <a:custGeom>
              <a:avLst/>
              <a:gdLst>
                <a:gd name="T0" fmla="*/ 1 w 174"/>
                <a:gd name="T1" fmla="*/ 1 h 92"/>
                <a:gd name="T2" fmla="*/ 1 w 174"/>
                <a:gd name="T3" fmla="*/ 1 h 92"/>
                <a:gd name="T4" fmla="*/ 1 w 174"/>
                <a:gd name="T5" fmla="*/ 1 h 92"/>
                <a:gd name="T6" fmla="*/ 1 w 174"/>
                <a:gd name="T7" fmla="*/ 1 h 92"/>
                <a:gd name="T8" fmla="*/ 1 w 174"/>
                <a:gd name="T9" fmla="*/ 1 h 92"/>
                <a:gd name="T10" fmla="*/ 1 w 174"/>
                <a:gd name="T11" fmla="*/ 1 h 92"/>
                <a:gd name="T12" fmla="*/ 1 w 174"/>
                <a:gd name="T13" fmla="*/ 1 h 92"/>
                <a:gd name="T14" fmla="*/ 1 w 174"/>
                <a:gd name="T15" fmla="*/ 1 h 92"/>
                <a:gd name="T16" fmla="*/ 1 w 174"/>
                <a:gd name="T17" fmla="*/ 1 h 92"/>
                <a:gd name="T18" fmla="*/ 1 w 174"/>
                <a:gd name="T19" fmla="*/ 1 h 92"/>
                <a:gd name="T20" fmla="*/ 1 w 174"/>
                <a:gd name="T21" fmla="*/ 0 h 92"/>
                <a:gd name="T22" fmla="*/ 1 w 174"/>
                <a:gd name="T23" fmla="*/ 0 h 92"/>
                <a:gd name="T24" fmla="*/ 0 w 174"/>
                <a:gd name="T25" fmla="*/ 1 h 92"/>
                <a:gd name="T26" fmla="*/ 1 w 174"/>
                <a:gd name="T27" fmla="*/ 1 h 92"/>
                <a:gd name="T28" fmla="*/ 1 w 174"/>
                <a:gd name="T29" fmla="*/ 1 h 9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74" h="92">
                  <a:moveTo>
                    <a:pt x="93" y="17"/>
                  </a:moveTo>
                  <a:lnTo>
                    <a:pt x="120" y="41"/>
                  </a:lnTo>
                  <a:lnTo>
                    <a:pt x="120" y="74"/>
                  </a:lnTo>
                  <a:lnTo>
                    <a:pt x="120" y="92"/>
                  </a:lnTo>
                  <a:lnTo>
                    <a:pt x="140" y="92"/>
                  </a:lnTo>
                  <a:lnTo>
                    <a:pt x="132" y="63"/>
                  </a:lnTo>
                  <a:lnTo>
                    <a:pt x="174" y="23"/>
                  </a:lnTo>
                  <a:lnTo>
                    <a:pt x="146" y="29"/>
                  </a:lnTo>
                  <a:lnTo>
                    <a:pt x="128" y="43"/>
                  </a:lnTo>
                  <a:lnTo>
                    <a:pt x="120" y="17"/>
                  </a:lnTo>
                  <a:lnTo>
                    <a:pt x="73" y="0"/>
                  </a:lnTo>
                  <a:lnTo>
                    <a:pt x="34" y="0"/>
                  </a:lnTo>
                  <a:lnTo>
                    <a:pt x="0" y="25"/>
                  </a:lnTo>
                  <a:lnTo>
                    <a:pt x="59" y="13"/>
                  </a:lnTo>
                  <a:lnTo>
                    <a:pt x="93" y="17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3" name="Freeform 190"/>
            <p:cNvSpPr>
              <a:spLocks/>
            </p:cNvSpPr>
            <p:nvPr/>
          </p:nvSpPr>
          <p:spPr bwMode="auto">
            <a:xfrm>
              <a:off x="3681" y="1949"/>
              <a:ext cx="72" cy="29"/>
            </a:xfrm>
            <a:custGeom>
              <a:avLst/>
              <a:gdLst>
                <a:gd name="T0" fmla="*/ 1 w 144"/>
                <a:gd name="T1" fmla="*/ 0 h 59"/>
                <a:gd name="T2" fmla="*/ 1 w 144"/>
                <a:gd name="T3" fmla="*/ 0 h 59"/>
                <a:gd name="T4" fmla="*/ 1 w 144"/>
                <a:gd name="T5" fmla="*/ 0 h 59"/>
                <a:gd name="T6" fmla="*/ 0 w 144"/>
                <a:gd name="T7" fmla="*/ 0 h 59"/>
                <a:gd name="T8" fmla="*/ 1 w 144"/>
                <a:gd name="T9" fmla="*/ 0 h 59"/>
                <a:gd name="T10" fmla="*/ 1 w 144"/>
                <a:gd name="T11" fmla="*/ 0 h 59"/>
                <a:gd name="T12" fmla="*/ 1 w 144"/>
                <a:gd name="T13" fmla="*/ 0 h 5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59">
                  <a:moveTo>
                    <a:pt x="144" y="0"/>
                  </a:moveTo>
                  <a:lnTo>
                    <a:pt x="27" y="21"/>
                  </a:lnTo>
                  <a:lnTo>
                    <a:pt x="2" y="59"/>
                  </a:lnTo>
                  <a:lnTo>
                    <a:pt x="0" y="39"/>
                  </a:lnTo>
                  <a:lnTo>
                    <a:pt x="21" y="11"/>
                  </a:lnTo>
                  <a:lnTo>
                    <a:pt x="69" y="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4" name="Freeform 191"/>
            <p:cNvSpPr>
              <a:spLocks/>
            </p:cNvSpPr>
            <p:nvPr/>
          </p:nvSpPr>
          <p:spPr bwMode="auto">
            <a:xfrm>
              <a:off x="3587" y="2119"/>
              <a:ext cx="39" cy="25"/>
            </a:xfrm>
            <a:custGeom>
              <a:avLst/>
              <a:gdLst>
                <a:gd name="T0" fmla="*/ 1 w 76"/>
                <a:gd name="T1" fmla="*/ 0 h 46"/>
                <a:gd name="T2" fmla="*/ 1 w 76"/>
                <a:gd name="T3" fmla="*/ 1 h 46"/>
                <a:gd name="T4" fmla="*/ 0 w 76"/>
                <a:gd name="T5" fmla="*/ 1 h 46"/>
                <a:gd name="T6" fmla="*/ 1 w 76"/>
                <a:gd name="T7" fmla="*/ 1 h 46"/>
                <a:gd name="T8" fmla="*/ 1 w 76"/>
                <a:gd name="T9" fmla="*/ 1 h 46"/>
                <a:gd name="T10" fmla="*/ 1 w 76"/>
                <a:gd name="T11" fmla="*/ 0 h 4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6" h="46">
                  <a:moveTo>
                    <a:pt x="76" y="0"/>
                  </a:moveTo>
                  <a:lnTo>
                    <a:pt x="41" y="2"/>
                  </a:lnTo>
                  <a:lnTo>
                    <a:pt x="0" y="22"/>
                  </a:lnTo>
                  <a:lnTo>
                    <a:pt x="23" y="46"/>
                  </a:lnTo>
                  <a:lnTo>
                    <a:pt x="53" y="24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5" name="Freeform 192"/>
            <p:cNvSpPr>
              <a:spLocks/>
            </p:cNvSpPr>
            <p:nvPr/>
          </p:nvSpPr>
          <p:spPr bwMode="auto">
            <a:xfrm>
              <a:off x="3645" y="2122"/>
              <a:ext cx="95" cy="74"/>
            </a:xfrm>
            <a:custGeom>
              <a:avLst/>
              <a:gdLst>
                <a:gd name="T0" fmla="*/ 1 w 189"/>
                <a:gd name="T1" fmla="*/ 0 h 150"/>
                <a:gd name="T2" fmla="*/ 1 w 189"/>
                <a:gd name="T3" fmla="*/ 0 h 150"/>
                <a:gd name="T4" fmla="*/ 1 w 189"/>
                <a:gd name="T5" fmla="*/ 0 h 150"/>
                <a:gd name="T6" fmla="*/ 1 w 189"/>
                <a:gd name="T7" fmla="*/ 0 h 150"/>
                <a:gd name="T8" fmla="*/ 0 w 189"/>
                <a:gd name="T9" fmla="*/ 0 h 150"/>
                <a:gd name="T10" fmla="*/ 1 w 189"/>
                <a:gd name="T11" fmla="*/ 0 h 150"/>
                <a:gd name="T12" fmla="*/ 1 w 189"/>
                <a:gd name="T13" fmla="*/ 0 h 150"/>
                <a:gd name="T14" fmla="*/ 1 w 189"/>
                <a:gd name="T15" fmla="*/ 0 h 150"/>
                <a:gd name="T16" fmla="*/ 1 w 189"/>
                <a:gd name="T17" fmla="*/ 0 h 150"/>
                <a:gd name="T18" fmla="*/ 1 w 189"/>
                <a:gd name="T19" fmla="*/ 0 h 15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9" h="150">
                  <a:moveTo>
                    <a:pt x="189" y="0"/>
                  </a:moveTo>
                  <a:lnTo>
                    <a:pt x="132" y="34"/>
                  </a:lnTo>
                  <a:lnTo>
                    <a:pt x="85" y="75"/>
                  </a:lnTo>
                  <a:lnTo>
                    <a:pt x="45" y="112"/>
                  </a:lnTo>
                  <a:lnTo>
                    <a:pt x="0" y="105"/>
                  </a:lnTo>
                  <a:lnTo>
                    <a:pt x="24" y="136"/>
                  </a:lnTo>
                  <a:lnTo>
                    <a:pt x="51" y="150"/>
                  </a:lnTo>
                  <a:lnTo>
                    <a:pt x="87" y="93"/>
                  </a:lnTo>
                  <a:lnTo>
                    <a:pt x="126" y="4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6" name="Freeform 193"/>
            <p:cNvSpPr>
              <a:spLocks/>
            </p:cNvSpPr>
            <p:nvPr/>
          </p:nvSpPr>
          <p:spPr bwMode="auto">
            <a:xfrm>
              <a:off x="2275" y="2107"/>
              <a:ext cx="1122" cy="1095"/>
            </a:xfrm>
            <a:custGeom>
              <a:avLst/>
              <a:gdLst>
                <a:gd name="T0" fmla="*/ 4 w 2241"/>
                <a:gd name="T1" fmla="*/ 1 h 2186"/>
                <a:gd name="T2" fmla="*/ 4 w 2241"/>
                <a:gd name="T3" fmla="*/ 1 h 2186"/>
                <a:gd name="T4" fmla="*/ 4 w 2241"/>
                <a:gd name="T5" fmla="*/ 1 h 2186"/>
                <a:gd name="T6" fmla="*/ 3 w 2241"/>
                <a:gd name="T7" fmla="*/ 1 h 2186"/>
                <a:gd name="T8" fmla="*/ 3 w 2241"/>
                <a:gd name="T9" fmla="*/ 1 h 2186"/>
                <a:gd name="T10" fmla="*/ 3 w 2241"/>
                <a:gd name="T11" fmla="*/ 1 h 2186"/>
                <a:gd name="T12" fmla="*/ 3 w 2241"/>
                <a:gd name="T13" fmla="*/ 1 h 2186"/>
                <a:gd name="T14" fmla="*/ 3 w 2241"/>
                <a:gd name="T15" fmla="*/ 1 h 2186"/>
                <a:gd name="T16" fmla="*/ 3 w 2241"/>
                <a:gd name="T17" fmla="*/ 1 h 2186"/>
                <a:gd name="T18" fmla="*/ 2 w 2241"/>
                <a:gd name="T19" fmla="*/ 1 h 2186"/>
                <a:gd name="T20" fmla="*/ 2 w 2241"/>
                <a:gd name="T21" fmla="*/ 2 h 2186"/>
                <a:gd name="T22" fmla="*/ 2 w 2241"/>
                <a:gd name="T23" fmla="*/ 2 h 2186"/>
                <a:gd name="T24" fmla="*/ 2 w 2241"/>
                <a:gd name="T25" fmla="*/ 2 h 2186"/>
                <a:gd name="T26" fmla="*/ 1 w 2241"/>
                <a:gd name="T27" fmla="*/ 2 h 2186"/>
                <a:gd name="T28" fmla="*/ 1 w 2241"/>
                <a:gd name="T29" fmla="*/ 2 h 2186"/>
                <a:gd name="T30" fmla="*/ 1 w 2241"/>
                <a:gd name="T31" fmla="*/ 3 h 2186"/>
                <a:gd name="T32" fmla="*/ 1 w 2241"/>
                <a:gd name="T33" fmla="*/ 4 h 2186"/>
                <a:gd name="T34" fmla="*/ 1 w 2241"/>
                <a:gd name="T35" fmla="*/ 4 h 2186"/>
                <a:gd name="T36" fmla="*/ 1 w 2241"/>
                <a:gd name="T37" fmla="*/ 5 h 2186"/>
                <a:gd name="T38" fmla="*/ 1 w 2241"/>
                <a:gd name="T39" fmla="*/ 5 h 2186"/>
                <a:gd name="T40" fmla="*/ 1 w 2241"/>
                <a:gd name="T41" fmla="*/ 5 h 2186"/>
                <a:gd name="T42" fmla="*/ 1 w 2241"/>
                <a:gd name="T43" fmla="*/ 6 h 2186"/>
                <a:gd name="T44" fmla="*/ 1 w 2241"/>
                <a:gd name="T45" fmla="*/ 6 h 2186"/>
                <a:gd name="T46" fmla="*/ 2 w 2241"/>
                <a:gd name="T47" fmla="*/ 7 h 2186"/>
                <a:gd name="T48" fmla="*/ 3 w 2241"/>
                <a:gd name="T49" fmla="*/ 7 h 2186"/>
                <a:gd name="T50" fmla="*/ 3 w 2241"/>
                <a:gd name="T51" fmla="*/ 8 h 2186"/>
                <a:gd name="T52" fmla="*/ 3 w 2241"/>
                <a:gd name="T53" fmla="*/ 9 h 2186"/>
                <a:gd name="T54" fmla="*/ 5 w 2241"/>
                <a:gd name="T55" fmla="*/ 9 h 2186"/>
                <a:gd name="T56" fmla="*/ 5 w 2241"/>
                <a:gd name="T57" fmla="*/ 9 h 2186"/>
                <a:gd name="T58" fmla="*/ 5 w 2241"/>
                <a:gd name="T59" fmla="*/ 9 h 2186"/>
                <a:gd name="T60" fmla="*/ 5 w 2241"/>
                <a:gd name="T61" fmla="*/ 9 h 2186"/>
                <a:gd name="T62" fmla="*/ 6 w 2241"/>
                <a:gd name="T63" fmla="*/ 9 h 2186"/>
                <a:gd name="T64" fmla="*/ 6 w 2241"/>
                <a:gd name="T65" fmla="*/ 9 h 2186"/>
                <a:gd name="T66" fmla="*/ 6 w 2241"/>
                <a:gd name="T67" fmla="*/ 9 h 2186"/>
                <a:gd name="T68" fmla="*/ 6 w 2241"/>
                <a:gd name="T69" fmla="*/ 9 h 2186"/>
                <a:gd name="T70" fmla="*/ 6 w 2241"/>
                <a:gd name="T71" fmla="*/ 8 h 2186"/>
                <a:gd name="T72" fmla="*/ 7 w 2241"/>
                <a:gd name="T73" fmla="*/ 8 h 2186"/>
                <a:gd name="T74" fmla="*/ 8 w 2241"/>
                <a:gd name="T75" fmla="*/ 6 h 2186"/>
                <a:gd name="T76" fmla="*/ 9 w 2241"/>
                <a:gd name="T77" fmla="*/ 5 h 2186"/>
                <a:gd name="T78" fmla="*/ 9 w 2241"/>
                <a:gd name="T79" fmla="*/ 4 h 2186"/>
                <a:gd name="T80" fmla="*/ 9 w 2241"/>
                <a:gd name="T81" fmla="*/ 4 h 2186"/>
                <a:gd name="T82" fmla="*/ 9 w 2241"/>
                <a:gd name="T83" fmla="*/ 4 h 2186"/>
                <a:gd name="T84" fmla="*/ 9 w 2241"/>
                <a:gd name="T85" fmla="*/ 4 h 2186"/>
                <a:gd name="T86" fmla="*/ 9 w 2241"/>
                <a:gd name="T87" fmla="*/ 4 h 2186"/>
                <a:gd name="T88" fmla="*/ 8 w 2241"/>
                <a:gd name="T89" fmla="*/ 4 h 2186"/>
                <a:gd name="T90" fmla="*/ 8 w 2241"/>
                <a:gd name="T91" fmla="*/ 4 h 2186"/>
                <a:gd name="T92" fmla="*/ 8 w 2241"/>
                <a:gd name="T93" fmla="*/ 4 h 2186"/>
                <a:gd name="T94" fmla="*/ 8 w 2241"/>
                <a:gd name="T95" fmla="*/ 2 h 2186"/>
                <a:gd name="T96" fmla="*/ 7 w 2241"/>
                <a:gd name="T97" fmla="*/ 2 h 2186"/>
                <a:gd name="T98" fmla="*/ 6 w 2241"/>
                <a:gd name="T99" fmla="*/ 1 h 2186"/>
                <a:gd name="T100" fmla="*/ 5 w 2241"/>
                <a:gd name="T101" fmla="*/ 1 h 2186"/>
                <a:gd name="T102" fmla="*/ 5 w 2241"/>
                <a:gd name="T103" fmla="*/ 1 h 218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241" h="2186">
                  <a:moveTo>
                    <a:pt x="1056" y="53"/>
                  </a:moveTo>
                  <a:lnTo>
                    <a:pt x="1012" y="130"/>
                  </a:lnTo>
                  <a:lnTo>
                    <a:pt x="894" y="185"/>
                  </a:lnTo>
                  <a:lnTo>
                    <a:pt x="829" y="250"/>
                  </a:lnTo>
                  <a:lnTo>
                    <a:pt x="807" y="246"/>
                  </a:lnTo>
                  <a:lnTo>
                    <a:pt x="786" y="244"/>
                  </a:lnTo>
                  <a:lnTo>
                    <a:pt x="766" y="240"/>
                  </a:lnTo>
                  <a:lnTo>
                    <a:pt x="744" y="238"/>
                  </a:lnTo>
                  <a:lnTo>
                    <a:pt x="723" y="236"/>
                  </a:lnTo>
                  <a:lnTo>
                    <a:pt x="701" y="234"/>
                  </a:lnTo>
                  <a:lnTo>
                    <a:pt x="681" y="232"/>
                  </a:lnTo>
                  <a:lnTo>
                    <a:pt x="660" y="230"/>
                  </a:lnTo>
                  <a:lnTo>
                    <a:pt x="640" y="230"/>
                  </a:lnTo>
                  <a:lnTo>
                    <a:pt x="618" y="226"/>
                  </a:lnTo>
                  <a:lnTo>
                    <a:pt x="599" y="224"/>
                  </a:lnTo>
                  <a:lnTo>
                    <a:pt x="577" y="222"/>
                  </a:lnTo>
                  <a:lnTo>
                    <a:pt x="557" y="218"/>
                  </a:lnTo>
                  <a:lnTo>
                    <a:pt x="536" y="216"/>
                  </a:lnTo>
                  <a:lnTo>
                    <a:pt x="516" y="210"/>
                  </a:lnTo>
                  <a:lnTo>
                    <a:pt x="494" y="206"/>
                  </a:lnTo>
                  <a:lnTo>
                    <a:pt x="472" y="348"/>
                  </a:lnTo>
                  <a:lnTo>
                    <a:pt x="409" y="435"/>
                  </a:lnTo>
                  <a:lnTo>
                    <a:pt x="376" y="427"/>
                  </a:lnTo>
                  <a:lnTo>
                    <a:pt x="346" y="423"/>
                  </a:lnTo>
                  <a:lnTo>
                    <a:pt x="317" y="423"/>
                  </a:lnTo>
                  <a:lnTo>
                    <a:pt x="289" y="421"/>
                  </a:lnTo>
                  <a:lnTo>
                    <a:pt x="262" y="421"/>
                  </a:lnTo>
                  <a:lnTo>
                    <a:pt x="232" y="421"/>
                  </a:lnTo>
                  <a:lnTo>
                    <a:pt x="203" y="419"/>
                  </a:lnTo>
                  <a:lnTo>
                    <a:pt x="171" y="413"/>
                  </a:lnTo>
                  <a:lnTo>
                    <a:pt x="179" y="518"/>
                  </a:lnTo>
                  <a:lnTo>
                    <a:pt x="191" y="628"/>
                  </a:lnTo>
                  <a:lnTo>
                    <a:pt x="193" y="734"/>
                  </a:lnTo>
                  <a:lnTo>
                    <a:pt x="171" y="825"/>
                  </a:lnTo>
                  <a:lnTo>
                    <a:pt x="214" y="935"/>
                  </a:lnTo>
                  <a:lnTo>
                    <a:pt x="171" y="974"/>
                  </a:lnTo>
                  <a:lnTo>
                    <a:pt x="140" y="1014"/>
                  </a:lnTo>
                  <a:lnTo>
                    <a:pt x="114" y="1059"/>
                  </a:lnTo>
                  <a:lnTo>
                    <a:pt x="94" y="1104"/>
                  </a:lnTo>
                  <a:lnTo>
                    <a:pt x="75" y="1152"/>
                  </a:lnTo>
                  <a:lnTo>
                    <a:pt x="55" y="1201"/>
                  </a:lnTo>
                  <a:lnTo>
                    <a:pt x="31" y="1252"/>
                  </a:lnTo>
                  <a:lnTo>
                    <a:pt x="0" y="1303"/>
                  </a:lnTo>
                  <a:lnTo>
                    <a:pt x="142" y="1370"/>
                  </a:lnTo>
                  <a:lnTo>
                    <a:pt x="236" y="1402"/>
                  </a:lnTo>
                  <a:lnTo>
                    <a:pt x="214" y="1500"/>
                  </a:lnTo>
                  <a:lnTo>
                    <a:pt x="214" y="1609"/>
                  </a:lnTo>
                  <a:lnTo>
                    <a:pt x="354" y="1587"/>
                  </a:lnTo>
                  <a:lnTo>
                    <a:pt x="484" y="1551"/>
                  </a:lnTo>
                  <a:lnTo>
                    <a:pt x="516" y="1620"/>
                  </a:lnTo>
                  <a:lnTo>
                    <a:pt x="559" y="1914"/>
                  </a:lnTo>
                  <a:lnTo>
                    <a:pt x="634" y="2032"/>
                  </a:lnTo>
                  <a:lnTo>
                    <a:pt x="634" y="2109"/>
                  </a:lnTo>
                  <a:lnTo>
                    <a:pt x="742" y="2109"/>
                  </a:lnTo>
                  <a:lnTo>
                    <a:pt x="1000" y="2075"/>
                  </a:lnTo>
                  <a:lnTo>
                    <a:pt x="1032" y="2083"/>
                  </a:lnTo>
                  <a:lnTo>
                    <a:pt x="1063" y="2089"/>
                  </a:lnTo>
                  <a:lnTo>
                    <a:pt x="1093" y="2097"/>
                  </a:lnTo>
                  <a:lnTo>
                    <a:pt x="1125" y="2103"/>
                  </a:lnTo>
                  <a:lnTo>
                    <a:pt x="1156" y="2111"/>
                  </a:lnTo>
                  <a:lnTo>
                    <a:pt x="1188" y="2117"/>
                  </a:lnTo>
                  <a:lnTo>
                    <a:pt x="1217" y="2124"/>
                  </a:lnTo>
                  <a:lnTo>
                    <a:pt x="1249" y="2130"/>
                  </a:lnTo>
                  <a:lnTo>
                    <a:pt x="1280" y="2138"/>
                  </a:lnTo>
                  <a:lnTo>
                    <a:pt x="1312" y="2144"/>
                  </a:lnTo>
                  <a:lnTo>
                    <a:pt x="1341" y="2152"/>
                  </a:lnTo>
                  <a:lnTo>
                    <a:pt x="1373" y="2158"/>
                  </a:lnTo>
                  <a:lnTo>
                    <a:pt x="1404" y="2166"/>
                  </a:lnTo>
                  <a:lnTo>
                    <a:pt x="1436" y="2172"/>
                  </a:lnTo>
                  <a:lnTo>
                    <a:pt x="1465" y="2180"/>
                  </a:lnTo>
                  <a:lnTo>
                    <a:pt x="1497" y="2186"/>
                  </a:lnTo>
                  <a:lnTo>
                    <a:pt x="1497" y="2000"/>
                  </a:lnTo>
                  <a:lnTo>
                    <a:pt x="1584" y="1707"/>
                  </a:lnTo>
                  <a:lnTo>
                    <a:pt x="1670" y="1802"/>
                  </a:lnTo>
                  <a:lnTo>
                    <a:pt x="1810" y="1630"/>
                  </a:lnTo>
                  <a:lnTo>
                    <a:pt x="2037" y="1445"/>
                  </a:lnTo>
                  <a:lnTo>
                    <a:pt x="2165" y="1315"/>
                  </a:lnTo>
                  <a:lnTo>
                    <a:pt x="2208" y="1142"/>
                  </a:lnTo>
                  <a:lnTo>
                    <a:pt x="2241" y="957"/>
                  </a:lnTo>
                  <a:lnTo>
                    <a:pt x="2224" y="931"/>
                  </a:lnTo>
                  <a:lnTo>
                    <a:pt x="2204" y="909"/>
                  </a:lnTo>
                  <a:lnTo>
                    <a:pt x="2184" y="890"/>
                  </a:lnTo>
                  <a:lnTo>
                    <a:pt x="2165" y="872"/>
                  </a:lnTo>
                  <a:lnTo>
                    <a:pt x="2145" y="856"/>
                  </a:lnTo>
                  <a:lnTo>
                    <a:pt x="2125" y="844"/>
                  </a:lnTo>
                  <a:lnTo>
                    <a:pt x="2104" y="833"/>
                  </a:lnTo>
                  <a:lnTo>
                    <a:pt x="2082" y="823"/>
                  </a:lnTo>
                  <a:lnTo>
                    <a:pt x="2060" y="815"/>
                  </a:lnTo>
                  <a:lnTo>
                    <a:pt x="2037" y="809"/>
                  </a:lnTo>
                  <a:lnTo>
                    <a:pt x="2011" y="803"/>
                  </a:lnTo>
                  <a:lnTo>
                    <a:pt x="1987" y="799"/>
                  </a:lnTo>
                  <a:lnTo>
                    <a:pt x="1960" y="797"/>
                  </a:lnTo>
                  <a:lnTo>
                    <a:pt x="1932" y="795"/>
                  </a:lnTo>
                  <a:lnTo>
                    <a:pt x="1905" y="793"/>
                  </a:lnTo>
                  <a:lnTo>
                    <a:pt x="1875" y="793"/>
                  </a:lnTo>
                  <a:lnTo>
                    <a:pt x="1875" y="486"/>
                  </a:lnTo>
                  <a:lnTo>
                    <a:pt x="1875" y="315"/>
                  </a:lnTo>
                  <a:lnTo>
                    <a:pt x="1733" y="281"/>
                  </a:lnTo>
                  <a:lnTo>
                    <a:pt x="1497" y="228"/>
                  </a:lnTo>
                  <a:lnTo>
                    <a:pt x="1388" y="151"/>
                  </a:lnTo>
                  <a:lnTo>
                    <a:pt x="1345" y="0"/>
                  </a:lnTo>
                  <a:lnTo>
                    <a:pt x="1239" y="43"/>
                  </a:lnTo>
                  <a:lnTo>
                    <a:pt x="1184" y="108"/>
                  </a:lnTo>
                  <a:lnTo>
                    <a:pt x="1056" y="53"/>
                  </a:lnTo>
                  <a:close/>
                </a:path>
              </a:pathLst>
            </a:custGeom>
            <a:solidFill>
              <a:srgbClr val="E5D1A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7" name="Freeform 194"/>
            <p:cNvSpPr>
              <a:spLocks/>
            </p:cNvSpPr>
            <p:nvPr/>
          </p:nvSpPr>
          <p:spPr bwMode="auto">
            <a:xfrm>
              <a:off x="2368" y="2322"/>
              <a:ext cx="118" cy="177"/>
            </a:xfrm>
            <a:custGeom>
              <a:avLst/>
              <a:gdLst>
                <a:gd name="T0" fmla="*/ 1 w 234"/>
                <a:gd name="T1" fmla="*/ 1 h 354"/>
                <a:gd name="T2" fmla="*/ 1 w 234"/>
                <a:gd name="T3" fmla="*/ 1 h 354"/>
                <a:gd name="T4" fmla="*/ 0 w 234"/>
                <a:gd name="T5" fmla="*/ 0 h 354"/>
                <a:gd name="T6" fmla="*/ 1 w 234"/>
                <a:gd name="T7" fmla="*/ 1 h 354"/>
                <a:gd name="T8" fmla="*/ 1 w 234"/>
                <a:gd name="T9" fmla="*/ 2 h 354"/>
                <a:gd name="T10" fmla="*/ 1 w 234"/>
                <a:gd name="T11" fmla="*/ 2 h 354"/>
                <a:gd name="T12" fmla="*/ 1 w 234"/>
                <a:gd name="T13" fmla="*/ 2 h 354"/>
                <a:gd name="T14" fmla="*/ 1 w 234"/>
                <a:gd name="T15" fmla="*/ 2 h 354"/>
                <a:gd name="T16" fmla="*/ 1 w 234"/>
                <a:gd name="T17" fmla="*/ 1 h 354"/>
                <a:gd name="T18" fmla="*/ 1 w 234"/>
                <a:gd name="T19" fmla="*/ 1 h 354"/>
                <a:gd name="T20" fmla="*/ 1 w 234"/>
                <a:gd name="T21" fmla="*/ 1 h 35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34" h="354">
                  <a:moveTo>
                    <a:pt x="234" y="20"/>
                  </a:moveTo>
                  <a:lnTo>
                    <a:pt x="92" y="20"/>
                  </a:lnTo>
                  <a:lnTo>
                    <a:pt x="0" y="0"/>
                  </a:lnTo>
                  <a:lnTo>
                    <a:pt x="6" y="87"/>
                  </a:lnTo>
                  <a:lnTo>
                    <a:pt x="29" y="268"/>
                  </a:lnTo>
                  <a:lnTo>
                    <a:pt x="79" y="354"/>
                  </a:lnTo>
                  <a:lnTo>
                    <a:pt x="128" y="354"/>
                  </a:lnTo>
                  <a:lnTo>
                    <a:pt x="179" y="280"/>
                  </a:lnTo>
                  <a:lnTo>
                    <a:pt x="179" y="199"/>
                  </a:lnTo>
                  <a:lnTo>
                    <a:pt x="220" y="199"/>
                  </a:lnTo>
                  <a:lnTo>
                    <a:pt x="234" y="2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8" name="Freeform 195"/>
            <p:cNvSpPr>
              <a:spLocks/>
            </p:cNvSpPr>
            <p:nvPr/>
          </p:nvSpPr>
          <p:spPr bwMode="auto">
            <a:xfrm>
              <a:off x="2503" y="2227"/>
              <a:ext cx="174" cy="213"/>
            </a:xfrm>
            <a:custGeom>
              <a:avLst/>
              <a:gdLst>
                <a:gd name="T0" fmla="*/ 1 w 346"/>
                <a:gd name="T1" fmla="*/ 0 h 425"/>
                <a:gd name="T2" fmla="*/ 1 w 346"/>
                <a:gd name="T3" fmla="*/ 1 h 425"/>
                <a:gd name="T4" fmla="*/ 0 w 346"/>
                <a:gd name="T5" fmla="*/ 2 h 425"/>
                <a:gd name="T6" fmla="*/ 0 w 346"/>
                <a:gd name="T7" fmla="*/ 2 h 425"/>
                <a:gd name="T8" fmla="*/ 1 w 346"/>
                <a:gd name="T9" fmla="*/ 2 h 425"/>
                <a:gd name="T10" fmla="*/ 1 w 346"/>
                <a:gd name="T11" fmla="*/ 2 h 425"/>
                <a:gd name="T12" fmla="*/ 1 w 346"/>
                <a:gd name="T13" fmla="*/ 2 h 425"/>
                <a:gd name="T14" fmla="*/ 1 w 346"/>
                <a:gd name="T15" fmla="*/ 1 h 425"/>
                <a:gd name="T16" fmla="*/ 2 w 346"/>
                <a:gd name="T17" fmla="*/ 1 h 425"/>
                <a:gd name="T18" fmla="*/ 2 w 346"/>
                <a:gd name="T19" fmla="*/ 1 h 425"/>
                <a:gd name="T20" fmla="*/ 2 w 346"/>
                <a:gd name="T21" fmla="*/ 1 h 425"/>
                <a:gd name="T22" fmla="*/ 2 w 346"/>
                <a:gd name="T23" fmla="*/ 0 h 425"/>
                <a:gd name="T24" fmla="*/ 1 w 346"/>
                <a:gd name="T25" fmla="*/ 0 h 42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46" h="425">
                  <a:moveTo>
                    <a:pt x="69" y="0"/>
                  </a:moveTo>
                  <a:lnTo>
                    <a:pt x="63" y="126"/>
                  </a:lnTo>
                  <a:lnTo>
                    <a:pt x="0" y="319"/>
                  </a:lnTo>
                  <a:lnTo>
                    <a:pt x="0" y="388"/>
                  </a:lnTo>
                  <a:lnTo>
                    <a:pt x="37" y="388"/>
                  </a:lnTo>
                  <a:lnTo>
                    <a:pt x="86" y="425"/>
                  </a:lnTo>
                  <a:lnTo>
                    <a:pt x="130" y="313"/>
                  </a:lnTo>
                  <a:lnTo>
                    <a:pt x="211" y="226"/>
                  </a:lnTo>
                  <a:lnTo>
                    <a:pt x="260" y="183"/>
                  </a:lnTo>
                  <a:lnTo>
                    <a:pt x="266" y="114"/>
                  </a:lnTo>
                  <a:lnTo>
                    <a:pt x="346" y="22"/>
                  </a:lnTo>
                  <a:lnTo>
                    <a:pt x="266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09" name="Freeform 196"/>
            <p:cNvSpPr>
              <a:spLocks/>
            </p:cNvSpPr>
            <p:nvPr/>
          </p:nvSpPr>
          <p:spPr bwMode="auto">
            <a:xfrm>
              <a:off x="2467" y="2428"/>
              <a:ext cx="177" cy="261"/>
            </a:xfrm>
            <a:custGeom>
              <a:avLst/>
              <a:gdLst>
                <a:gd name="T0" fmla="*/ 0 w 351"/>
                <a:gd name="T1" fmla="*/ 0 h 521"/>
                <a:gd name="T2" fmla="*/ 1 w 351"/>
                <a:gd name="T3" fmla="*/ 0 h 521"/>
                <a:gd name="T4" fmla="*/ 1 w 351"/>
                <a:gd name="T5" fmla="*/ 1 h 521"/>
                <a:gd name="T6" fmla="*/ 1 w 351"/>
                <a:gd name="T7" fmla="*/ 1 h 521"/>
                <a:gd name="T8" fmla="*/ 1 w 351"/>
                <a:gd name="T9" fmla="*/ 1 h 521"/>
                <a:gd name="T10" fmla="*/ 2 w 351"/>
                <a:gd name="T11" fmla="*/ 2 h 521"/>
                <a:gd name="T12" fmla="*/ 2 w 351"/>
                <a:gd name="T13" fmla="*/ 2 h 521"/>
                <a:gd name="T14" fmla="*/ 2 w 351"/>
                <a:gd name="T15" fmla="*/ 3 h 521"/>
                <a:gd name="T16" fmla="*/ 1 w 351"/>
                <a:gd name="T17" fmla="*/ 2 h 521"/>
                <a:gd name="T18" fmla="*/ 1 w 351"/>
                <a:gd name="T19" fmla="*/ 2 h 521"/>
                <a:gd name="T20" fmla="*/ 1 w 351"/>
                <a:gd name="T21" fmla="*/ 2 h 521"/>
                <a:gd name="T22" fmla="*/ 1 w 351"/>
                <a:gd name="T23" fmla="*/ 1 h 521"/>
                <a:gd name="T24" fmla="*/ 1 w 351"/>
                <a:gd name="T25" fmla="*/ 1 h 521"/>
                <a:gd name="T26" fmla="*/ 0 w 351"/>
                <a:gd name="T27" fmla="*/ 0 h 5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51" h="521">
                  <a:moveTo>
                    <a:pt x="0" y="0"/>
                  </a:moveTo>
                  <a:lnTo>
                    <a:pt x="73" y="0"/>
                  </a:lnTo>
                  <a:lnTo>
                    <a:pt x="159" y="29"/>
                  </a:lnTo>
                  <a:lnTo>
                    <a:pt x="159" y="98"/>
                  </a:lnTo>
                  <a:lnTo>
                    <a:pt x="222" y="230"/>
                  </a:lnTo>
                  <a:lnTo>
                    <a:pt x="289" y="338"/>
                  </a:lnTo>
                  <a:lnTo>
                    <a:pt x="333" y="415"/>
                  </a:lnTo>
                  <a:lnTo>
                    <a:pt x="351" y="521"/>
                  </a:lnTo>
                  <a:lnTo>
                    <a:pt x="240" y="484"/>
                  </a:lnTo>
                  <a:lnTo>
                    <a:pt x="191" y="372"/>
                  </a:lnTo>
                  <a:lnTo>
                    <a:pt x="173" y="297"/>
                  </a:lnTo>
                  <a:lnTo>
                    <a:pt x="87" y="147"/>
                  </a:lnTo>
                  <a:lnTo>
                    <a:pt x="18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0" name="Freeform 197"/>
            <p:cNvSpPr>
              <a:spLocks/>
            </p:cNvSpPr>
            <p:nvPr/>
          </p:nvSpPr>
          <p:spPr bwMode="auto">
            <a:xfrm>
              <a:off x="2516" y="2640"/>
              <a:ext cx="46" cy="33"/>
            </a:xfrm>
            <a:custGeom>
              <a:avLst/>
              <a:gdLst>
                <a:gd name="T0" fmla="*/ 0 w 93"/>
                <a:gd name="T1" fmla="*/ 0 h 63"/>
                <a:gd name="T2" fmla="*/ 0 w 93"/>
                <a:gd name="T3" fmla="*/ 1 h 63"/>
                <a:gd name="T4" fmla="*/ 0 w 93"/>
                <a:gd name="T5" fmla="*/ 1 h 63"/>
                <a:gd name="T6" fmla="*/ 0 w 93"/>
                <a:gd name="T7" fmla="*/ 1 h 63"/>
                <a:gd name="T8" fmla="*/ 0 w 93"/>
                <a:gd name="T9" fmla="*/ 0 h 6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3" h="63">
                  <a:moveTo>
                    <a:pt x="0" y="0"/>
                  </a:moveTo>
                  <a:lnTo>
                    <a:pt x="81" y="8"/>
                  </a:lnTo>
                  <a:lnTo>
                    <a:pt x="93" y="63"/>
                  </a:lnTo>
                  <a:lnTo>
                    <a:pt x="44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1" name="Freeform 198"/>
            <p:cNvSpPr>
              <a:spLocks/>
            </p:cNvSpPr>
            <p:nvPr/>
          </p:nvSpPr>
          <p:spPr bwMode="auto">
            <a:xfrm>
              <a:off x="2291" y="2622"/>
              <a:ext cx="326" cy="270"/>
            </a:xfrm>
            <a:custGeom>
              <a:avLst/>
              <a:gdLst>
                <a:gd name="T0" fmla="*/ 0 w 654"/>
                <a:gd name="T1" fmla="*/ 1 h 537"/>
                <a:gd name="T2" fmla="*/ 1 w 654"/>
                <a:gd name="T3" fmla="*/ 1 h 537"/>
                <a:gd name="T4" fmla="*/ 1 w 654"/>
                <a:gd name="T5" fmla="*/ 1 h 537"/>
                <a:gd name="T6" fmla="*/ 0 w 654"/>
                <a:gd name="T7" fmla="*/ 1 h 537"/>
                <a:gd name="T8" fmla="*/ 0 w 654"/>
                <a:gd name="T9" fmla="*/ 1 h 537"/>
                <a:gd name="T10" fmla="*/ 1 w 654"/>
                <a:gd name="T11" fmla="*/ 1 h 537"/>
                <a:gd name="T12" fmla="*/ 1 w 654"/>
                <a:gd name="T13" fmla="*/ 2 h 537"/>
                <a:gd name="T14" fmla="*/ 1 w 654"/>
                <a:gd name="T15" fmla="*/ 2 h 537"/>
                <a:gd name="T16" fmla="*/ 1 w 654"/>
                <a:gd name="T17" fmla="*/ 2 h 537"/>
                <a:gd name="T18" fmla="*/ 1 w 654"/>
                <a:gd name="T19" fmla="*/ 2 h 537"/>
                <a:gd name="T20" fmla="*/ 2 w 654"/>
                <a:gd name="T21" fmla="*/ 2 h 537"/>
                <a:gd name="T22" fmla="*/ 2 w 654"/>
                <a:gd name="T23" fmla="*/ 2 h 537"/>
                <a:gd name="T24" fmla="*/ 2 w 654"/>
                <a:gd name="T25" fmla="*/ 3 h 537"/>
                <a:gd name="T26" fmla="*/ 1 w 654"/>
                <a:gd name="T27" fmla="*/ 2 h 537"/>
                <a:gd name="T28" fmla="*/ 1 w 654"/>
                <a:gd name="T29" fmla="*/ 2 h 537"/>
                <a:gd name="T30" fmla="*/ 0 w 654"/>
                <a:gd name="T31" fmla="*/ 2 h 537"/>
                <a:gd name="T32" fmla="*/ 0 w 654"/>
                <a:gd name="T33" fmla="*/ 2 h 537"/>
                <a:gd name="T34" fmla="*/ 0 w 654"/>
                <a:gd name="T35" fmla="*/ 2 h 537"/>
                <a:gd name="T36" fmla="*/ 0 w 654"/>
                <a:gd name="T37" fmla="*/ 1 h 537"/>
                <a:gd name="T38" fmla="*/ 0 w 654"/>
                <a:gd name="T39" fmla="*/ 1 h 537"/>
                <a:gd name="T40" fmla="*/ 0 w 654"/>
                <a:gd name="T41" fmla="*/ 1 h 537"/>
                <a:gd name="T42" fmla="*/ 0 w 654"/>
                <a:gd name="T43" fmla="*/ 1 h 537"/>
                <a:gd name="T44" fmla="*/ 0 w 654"/>
                <a:gd name="T45" fmla="*/ 1 h 537"/>
                <a:gd name="T46" fmla="*/ 0 w 654"/>
                <a:gd name="T47" fmla="*/ 1 h 537"/>
                <a:gd name="T48" fmla="*/ 0 w 654"/>
                <a:gd name="T49" fmla="*/ 1 h 537"/>
                <a:gd name="T50" fmla="*/ 0 w 654"/>
                <a:gd name="T51" fmla="*/ 0 h 537"/>
                <a:gd name="T52" fmla="*/ 0 w 654"/>
                <a:gd name="T53" fmla="*/ 1 h 53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654" h="537">
                  <a:moveTo>
                    <a:pt x="235" y="2"/>
                  </a:moveTo>
                  <a:lnTo>
                    <a:pt x="292" y="100"/>
                  </a:lnTo>
                  <a:lnTo>
                    <a:pt x="315" y="175"/>
                  </a:lnTo>
                  <a:lnTo>
                    <a:pt x="248" y="175"/>
                  </a:lnTo>
                  <a:lnTo>
                    <a:pt x="205" y="193"/>
                  </a:lnTo>
                  <a:lnTo>
                    <a:pt x="292" y="193"/>
                  </a:lnTo>
                  <a:lnTo>
                    <a:pt x="359" y="256"/>
                  </a:lnTo>
                  <a:lnTo>
                    <a:pt x="376" y="344"/>
                  </a:lnTo>
                  <a:lnTo>
                    <a:pt x="426" y="411"/>
                  </a:lnTo>
                  <a:lnTo>
                    <a:pt x="501" y="411"/>
                  </a:lnTo>
                  <a:lnTo>
                    <a:pt x="538" y="462"/>
                  </a:lnTo>
                  <a:lnTo>
                    <a:pt x="654" y="480"/>
                  </a:lnTo>
                  <a:lnTo>
                    <a:pt x="556" y="537"/>
                  </a:lnTo>
                  <a:lnTo>
                    <a:pt x="483" y="480"/>
                  </a:lnTo>
                  <a:lnTo>
                    <a:pt x="347" y="368"/>
                  </a:lnTo>
                  <a:lnTo>
                    <a:pt x="243" y="293"/>
                  </a:lnTo>
                  <a:lnTo>
                    <a:pt x="113" y="269"/>
                  </a:lnTo>
                  <a:lnTo>
                    <a:pt x="0" y="256"/>
                  </a:lnTo>
                  <a:lnTo>
                    <a:pt x="69" y="181"/>
                  </a:lnTo>
                  <a:lnTo>
                    <a:pt x="87" y="126"/>
                  </a:lnTo>
                  <a:lnTo>
                    <a:pt x="97" y="82"/>
                  </a:lnTo>
                  <a:lnTo>
                    <a:pt x="105" y="51"/>
                  </a:lnTo>
                  <a:lnTo>
                    <a:pt x="111" y="27"/>
                  </a:lnTo>
                  <a:lnTo>
                    <a:pt x="124" y="11"/>
                  </a:lnTo>
                  <a:lnTo>
                    <a:pt x="146" y="3"/>
                  </a:lnTo>
                  <a:lnTo>
                    <a:pt x="181" y="0"/>
                  </a:lnTo>
                  <a:lnTo>
                    <a:pt x="235" y="2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2" name="Freeform 199"/>
            <p:cNvSpPr>
              <a:spLocks/>
            </p:cNvSpPr>
            <p:nvPr/>
          </p:nvSpPr>
          <p:spPr bwMode="auto">
            <a:xfrm>
              <a:off x="2606" y="2688"/>
              <a:ext cx="272" cy="119"/>
            </a:xfrm>
            <a:custGeom>
              <a:avLst/>
              <a:gdLst>
                <a:gd name="T0" fmla="*/ 0 w 541"/>
                <a:gd name="T1" fmla="*/ 0 h 237"/>
                <a:gd name="T2" fmla="*/ 1 w 541"/>
                <a:gd name="T3" fmla="*/ 1 h 237"/>
                <a:gd name="T4" fmla="*/ 2 w 541"/>
                <a:gd name="T5" fmla="*/ 1 h 237"/>
                <a:gd name="T6" fmla="*/ 2 w 541"/>
                <a:gd name="T7" fmla="*/ 1 h 237"/>
                <a:gd name="T8" fmla="*/ 3 w 541"/>
                <a:gd name="T9" fmla="*/ 1 h 237"/>
                <a:gd name="T10" fmla="*/ 3 w 541"/>
                <a:gd name="T11" fmla="*/ 1 h 237"/>
                <a:gd name="T12" fmla="*/ 2 w 541"/>
                <a:gd name="T13" fmla="*/ 1 h 237"/>
                <a:gd name="T14" fmla="*/ 2 w 541"/>
                <a:gd name="T15" fmla="*/ 1 h 237"/>
                <a:gd name="T16" fmla="*/ 1 w 541"/>
                <a:gd name="T17" fmla="*/ 1 h 237"/>
                <a:gd name="T18" fmla="*/ 1 w 541"/>
                <a:gd name="T19" fmla="*/ 1 h 237"/>
                <a:gd name="T20" fmla="*/ 1 w 541"/>
                <a:gd name="T21" fmla="*/ 1 h 237"/>
                <a:gd name="T22" fmla="*/ 0 w 541"/>
                <a:gd name="T23" fmla="*/ 0 h 23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41" h="237">
                  <a:moveTo>
                    <a:pt x="0" y="0"/>
                  </a:moveTo>
                  <a:lnTo>
                    <a:pt x="110" y="32"/>
                  </a:lnTo>
                  <a:lnTo>
                    <a:pt x="338" y="101"/>
                  </a:lnTo>
                  <a:lnTo>
                    <a:pt x="506" y="138"/>
                  </a:lnTo>
                  <a:lnTo>
                    <a:pt x="541" y="199"/>
                  </a:lnTo>
                  <a:lnTo>
                    <a:pt x="541" y="237"/>
                  </a:lnTo>
                  <a:lnTo>
                    <a:pt x="492" y="237"/>
                  </a:lnTo>
                  <a:lnTo>
                    <a:pt x="382" y="219"/>
                  </a:lnTo>
                  <a:lnTo>
                    <a:pt x="191" y="156"/>
                  </a:lnTo>
                  <a:lnTo>
                    <a:pt x="61" y="87"/>
                  </a:lnTo>
                  <a:lnTo>
                    <a:pt x="11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3" name="Freeform 200"/>
            <p:cNvSpPr>
              <a:spLocks/>
            </p:cNvSpPr>
            <p:nvPr/>
          </p:nvSpPr>
          <p:spPr bwMode="auto">
            <a:xfrm>
              <a:off x="2626" y="2378"/>
              <a:ext cx="221" cy="193"/>
            </a:xfrm>
            <a:custGeom>
              <a:avLst/>
              <a:gdLst>
                <a:gd name="T0" fmla="*/ 0 w 443"/>
                <a:gd name="T1" fmla="*/ 0 h 386"/>
                <a:gd name="T2" fmla="*/ 0 w 443"/>
                <a:gd name="T3" fmla="*/ 1 h 386"/>
                <a:gd name="T4" fmla="*/ 0 w 443"/>
                <a:gd name="T5" fmla="*/ 1 h 386"/>
                <a:gd name="T6" fmla="*/ 1 w 443"/>
                <a:gd name="T7" fmla="*/ 2 h 386"/>
                <a:gd name="T8" fmla="*/ 1 w 443"/>
                <a:gd name="T9" fmla="*/ 2 h 386"/>
                <a:gd name="T10" fmla="*/ 1 w 443"/>
                <a:gd name="T11" fmla="*/ 2 h 386"/>
                <a:gd name="T12" fmla="*/ 1 w 443"/>
                <a:gd name="T13" fmla="*/ 2 h 386"/>
                <a:gd name="T14" fmla="*/ 0 w 443"/>
                <a:gd name="T15" fmla="*/ 2 h 386"/>
                <a:gd name="T16" fmla="*/ 0 w 443"/>
                <a:gd name="T17" fmla="*/ 1 h 386"/>
                <a:gd name="T18" fmla="*/ 0 w 443"/>
                <a:gd name="T19" fmla="*/ 1 h 386"/>
                <a:gd name="T20" fmla="*/ 0 w 443"/>
                <a:gd name="T21" fmla="*/ 0 h 38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43" h="386">
                  <a:moveTo>
                    <a:pt x="0" y="0"/>
                  </a:moveTo>
                  <a:lnTo>
                    <a:pt x="43" y="69"/>
                  </a:lnTo>
                  <a:lnTo>
                    <a:pt x="116" y="168"/>
                  </a:lnTo>
                  <a:lnTo>
                    <a:pt x="272" y="268"/>
                  </a:lnTo>
                  <a:lnTo>
                    <a:pt x="376" y="337"/>
                  </a:lnTo>
                  <a:lnTo>
                    <a:pt x="443" y="386"/>
                  </a:lnTo>
                  <a:lnTo>
                    <a:pt x="382" y="386"/>
                  </a:lnTo>
                  <a:lnTo>
                    <a:pt x="240" y="300"/>
                  </a:lnTo>
                  <a:lnTo>
                    <a:pt x="79" y="191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4" name="Freeform 201"/>
            <p:cNvSpPr>
              <a:spLocks/>
            </p:cNvSpPr>
            <p:nvPr/>
          </p:nvSpPr>
          <p:spPr bwMode="auto">
            <a:xfrm>
              <a:off x="2646" y="2587"/>
              <a:ext cx="429" cy="37"/>
            </a:xfrm>
            <a:custGeom>
              <a:avLst/>
              <a:gdLst>
                <a:gd name="T0" fmla="*/ 0 w 857"/>
                <a:gd name="T1" fmla="*/ 0 h 75"/>
                <a:gd name="T2" fmla="*/ 1 w 857"/>
                <a:gd name="T3" fmla="*/ 0 h 75"/>
                <a:gd name="T4" fmla="*/ 2 w 857"/>
                <a:gd name="T5" fmla="*/ 0 h 75"/>
                <a:gd name="T6" fmla="*/ 3 w 857"/>
                <a:gd name="T7" fmla="*/ 0 h 75"/>
                <a:gd name="T8" fmla="*/ 4 w 857"/>
                <a:gd name="T9" fmla="*/ 0 h 75"/>
                <a:gd name="T10" fmla="*/ 4 w 857"/>
                <a:gd name="T11" fmla="*/ 0 h 75"/>
                <a:gd name="T12" fmla="*/ 4 w 857"/>
                <a:gd name="T13" fmla="*/ 0 h 75"/>
                <a:gd name="T14" fmla="*/ 3 w 857"/>
                <a:gd name="T15" fmla="*/ 0 h 75"/>
                <a:gd name="T16" fmla="*/ 2 w 857"/>
                <a:gd name="T17" fmla="*/ 0 h 75"/>
                <a:gd name="T18" fmla="*/ 2 w 857"/>
                <a:gd name="T19" fmla="*/ 0 h 75"/>
                <a:gd name="T20" fmla="*/ 2 w 857"/>
                <a:gd name="T21" fmla="*/ 0 h 75"/>
                <a:gd name="T22" fmla="*/ 2 w 857"/>
                <a:gd name="T23" fmla="*/ 0 h 75"/>
                <a:gd name="T24" fmla="*/ 1 w 857"/>
                <a:gd name="T25" fmla="*/ 0 h 75"/>
                <a:gd name="T26" fmla="*/ 1 w 857"/>
                <a:gd name="T27" fmla="*/ 0 h 75"/>
                <a:gd name="T28" fmla="*/ 1 w 857"/>
                <a:gd name="T29" fmla="*/ 0 h 75"/>
                <a:gd name="T30" fmla="*/ 0 w 857"/>
                <a:gd name="T31" fmla="*/ 0 h 7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857" h="75">
                  <a:moveTo>
                    <a:pt x="0" y="37"/>
                  </a:moveTo>
                  <a:lnTo>
                    <a:pt x="186" y="6"/>
                  </a:lnTo>
                  <a:lnTo>
                    <a:pt x="284" y="0"/>
                  </a:lnTo>
                  <a:lnTo>
                    <a:pt x="623" y="0"/>
                  </a:lnTo>
                  <a:lnTo>
                    <a:pt x="788" y="0"/>
                  </a:lnTo>
                  <a:lnTo>
                    <a:pt x="857" y="31"/>
                  </a:lnTo>
                  <a:lnTo>
                    <a:pt x="802" y="55"/>
                  </a:lnTo>
                  <a:lnTo>
                    <a:pt x="591" y="55"/>
                  </a:lnTo>
                  <a:lnTo>
                    <a:pt x="499" y="37"/>
                  </a:lnTo>
                  <a:lnTo>
                    <a:pt x="426" y="37"/>
                  </a:lnTo>
                  <a:lnTo>
                    <a:pt x="383" y="43"/>
                  </a:lnTo>
                  <a:lnTo>
                    <a:pt x="296" y="43"/>
                  </a:lnTo>
                  <a:lnTo>
                    <a:pt x="215" y="37"/>
                  </a:lnTo>
                  <a:lnTo>
                    <a:pt x="111" y="75"/>
                  </a:lnTo>
                  <a:lnTo>
                    <a:pt x="12" y="75"/>
                  </a:lnTo>
                  <a:lnTo>
                    <a:pt x="0" y="37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5" name="Freeform 202"/>
            <p:cNvSpPr>
              <a:spLocks/>
            </p:cNvSpPr>
            <p:nvPr/>
          </p:nvSpPr>
          <p:spPr bwMode="auto">
            <a:xfrm>
              <a:off x="2633" y="2276"/>
              <a:ext cx="34" cy="155"/>
            </a:xfrm>
            <a:custGeom>
              <a:avLst/>
              <a:gdLst>
                <a:gd name="T0" fmla="*/ 1 w 67"/>
                <a:gd name="T1" fmla="*/ 0 h 312"/>
                <a:gd name="T2" fmla="*/ 0 w 67"/>
                <a:gd name="T3" fmla="*/ 0 h 312"/>
                <a:gd name="T4" fmla="*/ 1 w 67"/>
                <a:gd name="T5" fmla="*/ 0 h 312"/>
                <a:gd name="T6" fmla="*/ 1 w 67"/>
                <a:gd name="T7" fmla="*/ 1 h 312"/>
                <a:gd name="T8" fmla="*/ 1 w 67"/>
                <a:gd name="T9" fmla="*/ 0 h 312"/>
                <a:gd name="T10" fmla="*/ 1 w 67"/>
                <a:gd name="T11" fmla="*/ 0 h 31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7" h="312">
                  <a:moveTo>
                    <a:pt x="25" y="0"/>
                  </a:moveTo>
                  <a:lnTo>
                    <a:pt x="0" y="99"/>
                  </a:lnTo>
                  <a:lnTo>
                    <a:pt x="12" y="205"/>
                  </a:lnTo>
                  <a:lnTo>
                    <a:pt x="67" y="312"/>
                  </a:lnTo>
                  <a:lnTo>
                    <a:pt x="31" y="15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6" name="Freeform 203"/>
            <p:cNvSpPr>
              <a:spLocks/>
            </p:cNvSpPr>
            <p:nvPr/>
          </p:nvSpPr>
          <p:spPr bwMode="auto">
            <a:xfrm>
              <a:off x="2671" y="2368"/>
              <a:ext cx="153" cy="152"/>
            </a:xfrm>
            <a:custGeom>
              <a:avLst/>
              <a:gdLst>
                <a:gd name="T0" fmla="*/ 0 w 307"/>
                <a:gd name="T1" fmla="*/ 0 h 304"/>
                <a:gd name="T2" fmla="*/ 0 w 307"/>
                <a:gd name="T3" fmla="*/ 1 h 304"/>
                <a:gd name="T4" fmla="*/ 0 w 307"/>
                <a:gd name="T5" fmla="*/ 1 h 304"/>
                <a:gd name="T6" fmla="*/ 1 w 307"/>
                <a:gd name="T7" fmla="*/ 1 h 304"/>
                <a:gd name="T8" fmla="*/ 1 w 307"/>
                <a:gd name="T9" fmla="*/ 2 h 304"/>
                <a:gd name="T10" fmla="*/ 1 w 307"/>
                <a:gd name="T11" fmla="*/ 2 h 304"/>
                <a:gd name="T12" fmla="*/ 0 w 307"/>
                <a:gd name="T13" fmla="*/ 1 h 304"/>
                <a:gd name="T14" fmla="*/ 0 w 307"/>
                <a:gd name="T15" fmla="*/ 1 h 304"/>
                <a:gd name="T16" fmla="*/ 0 w 307"/>
                <a:gd name="T17" fmla="*/ 1 h 304"/>
                <a:gd name="T18" fmla="*/ 0 w 307"/>
                <a:gd name="T19" fmla="*/ 0 h 3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7" h="304">
                  <a:moveTo>
                    <a:pt x="0" y="0"/>
                  </a:moveTo>
                  <a:lnTo>
                    <a:pt x="49" y="62"/>
                  </a:lnTo>
                  <a:lnTo>
                    <a:pt x="171" y="142"/>
                  </a:lnTo>
                  <a:lnTo>
                    <a:pt x="270" y="237"/>
                  </a:lnTo>
                  <a:lnTo>
                    <a:pt x="307" y="304"/>
                  </a:lnTo>
                  <a:lnTo>
                    <a:pt x="270" y="286"/>
                  </a:lnTo>
                  <a:lnTo>
                    <a:pt x="214" y="205"/>
                  </a:lnTo>
                  <a:lnTo>
                    <a:pt x="98" y="130"/>
                  </a:lnTo>
                  <a:lnTo>
                    <a:pt x="11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7" name="Freeform 204"/>
            <p:cNvSpPr>
              <a:spLocks/>
            </p:cNvSpPr>
            <p:nvPr/>
          </p:nvSpPr>
          <p:spPr bwMode="auto">
            <a:xfrm>
              <a:off x="2827" y="2403"/>
              <a:ext cx="174" cy="138"/>
            </a:xfrm>
            <a:custGeom>
              <a:avLst/>
              <a:gdLst>
                <a:gd name="T0" fmla="*/ 0 w 347"/>
                <a:gd name="T1" fmla="*/ 2 h 274"/>
                <a:gd name="T2" fmla="*/ 1 w 347"/>
                <a:gd name="T3" fmla="*/ 1 h 274"/>
                <a:gd name="T4" fmla="*/ 2 w 347"/>
                <a:gd name="T5" fmla="*/ 1 h 274"/>
                <a:gd name="T6" fmla="*/ 2 w 347"/>
                <a:gd name="T7" fmla="*/ 0 h 274"/>
                <a:gd name="T8" fmla="*/ 2 w 347"/>
                <a:gd name="T9" fmla="*/ 1 h 274"/>
                <a:gd name="T10" fmla="*/ 1 w 347"/>
                <a:gd name="T11" fmla="*/ 1 h 274"/>
                <a:gd name="T12" fmla="*/ 1 w 347"/>
                <a:gd name="T13" fmla="*/ 1 h 274"/>
                <a:gd name="T14" fmla="*/ 0 w 347"/>
                <a:gd name="T15" fmla="*/ 2 h 27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7" h="274">
                  <a:moveTo>
                    <a:pt x="0" y="274"/>
                  </a:moveTo>
                  <a:lnTo>
                    <a:pt x="81" y="193"/>
                  </a:lnTo>
                  <a:lnTo>
                    <a:pt x="266" y="52"/>
                  </a:lnTo>
                  <a:lnTo>
                    <a:pt x="347" y="0"/>
                  </a:lnTo>
                  <a:lnTo>
                    <a:pt x="272" y="101"/>
                  </a:lnTo>
                  <a:lnTo>
                    <a:pt x="205" y="138"/>
                  </a:lnTo>
                  <a:lnTo>
                    <a:pt x="106" y="193"/>
                  </a:lnTo>
                  <a:lnTo>
                    <a:pt x="0" y="274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8" name="Freeform 205"/>
            <p:cNvSpPr>
              <a:spLocks/>
            </p:cNvSpPr>
            <p:nvPr/>
          </p:nvSpPr>
          <p:spPr bwMode="auto">
            <a:xfrm>
              <a:off x="3017" y="2313"/>
              <a:ext cx="117" cy="239"/>
            </a:xfrm>
            <a:custGeom>
              <a:avLst/>
              <a:gdLst>
                <a:gd name="T0" fmla="*/ 0 w 235"/>
                <a:gd name="T1" fmla="*/ 0 h 479"/>
                <a:gd name="T2" fmla="*/ 0 w 235"/>
                <a:gd name="T3" fmla="*/ 0 h 479"/>
                <a:gd name="T4" fmla="*/ 0 w 235"/>
                <a:gd name="T5" fmla="*/ 0 h 479"/>
                <a:gd name="T6" fmla="*/ 0 w 235"/>
                <a:gd name="T7" fmla="*/ 0 h 479"/>
                <a:gd name="T8" fmla="*/ 0 w 235"/>
                <a:gd name="T9" fmla="*/ 1 h 479"/>
                <a:gd name="T10" fmla="*/ 0 w 235"/>
                <a:gd name="T11" fmla="*/ 1 h 479"/>
                <a:gd name="T12" fmla="*/ 0 w 235"/>
                <a:gd name="T13" fmla="*/ 1 h 479"/>
                <a:gd name="T14" fmla="*/ 0 w 235"/>
                <a:gd name="T15" fmla="*/ 1 h 479"/>
                <a:gd name="T16" fmla="*/ 0 w 235"/>
                <a:gd name="T17" fmla="*/ 0 h 479"/>
                <a:gd name="T18" fmla="*/ 0 w 235"/>
                <a:gd name="T19" fmla="*/ 0 h 479"/>
                <a:gd name="T20" fmla="*/ 0 w 235"/>
                <a:gd name="T21" fmla="*/ 0 h 479"/>
                <a:gd name="T22" fmla="*/ 0 w 235"/>
                <a:gd name="T23" fmla="*/ 0 h 47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35" h="479">
                  <a:moveTo>
                    <a:pt x="57" y="0"/>
                  </a:moveTo>
                  <a:lnTo>
                    <a:pt x="150" y="38"/>
                  </a:lnTo>
                  <a:lnTo>
                    <a:pt x="235" y="130"/>
                  </a:lnTo>
                  <a:lnTo>
                    <a:pt x="191" y="211"/>
                  </a:lnTo>
                  <a:lnTo>
                    <a:pt x="130" y="311"/>
                  </a:lnTo>
                  <a:lnTo>
                    <a:pt x="87" y="424"/>
                  </a:lnTo>
                  <a:lnTo>
                    <a:pt x="0" y="479"/>
                  </a:lnTo>
                  <a:lnTo>
                    <a:pt x="63" y="398"/>
                  </a:lnTo>
                  <a:lnTo>
                    <a:pt x="142" y="205"/>
                  </a:lnTo>
                  <a:lnTo>
                    <a:pt x="136" y="67"/>
                  </a:lnTo>
                  <a:lnTo>
                    <a:pt x="49" y="67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19" name="Freeform 206"/>
            <p:cNvSpPr>
              <a:spLocks/>
            </p:cNvSpPr>
            <p:nvPr/>
          </p:nvSpPr>
          <p:spPr bwMode="auto">
            <a:xfrm>
              <a:off x="2626" y="2235"/>
              <a:ext cx="178" cy="189"/>
            </a:xfrm>
            <a:custGeom>
              <a:avLst/>
              <a:gdLst>
                <a:gd name="T0" fmla="*/ 0 w 357"/>
                <a:gd name="T1" fmla="*/ 1 h 378"/>
                <a:gd name="T2" fmla="*/ 0 w 357"/>
                <a:gd name="T3" fmla="*/ 1 h 378"/>
                <a:gd name="T4" fmla="*/ 0 w 357"/>
                <a:gd name="T5" fmla="*/ 1 h 378"/>
                <a:gd name="T6" fmla="*/ 0 w 357"/>
                <a:gd name="T7" fmla="*/ 2 h 378"/>
                <a:gd name="T8" fmla="*/ 0 w 357"/>
                <a:gd name="T9" fmla="*/ 2 h 378"/>
                <a:gd name="T10" fmla="*/ 0 w 357"/>
                <a:gd name="T11" fmla="*/ 1 h 378"/>
                <a:gd name="T12" fmla="*/ 0 w 357"/>
                <a:gd name="T13" fmla="*/ 1 h 378"/>
                <a:gd name="T14" fmla="*/ 0 w 357"/>
                <a:gd name="T15" fmla="*/ 1 h 378"/>
                <a:gd name="T16" fmla="*/ 0 w 357"/>
                <a:gd name="T17" fmla="*/ 1 h 378"/>
                <a:gd name="T18" fmla="*/ 0 w 357"/>
                <a:gd name="T19" fmla="*/ 1 h 378"/>
                <a:gd name="T20" fmla="*/ 1 w 357"/>
                <a:gd name="T21" fmla="*/ 1 h 378"/>
                <a:gd name="T22" fmla="*/ 1 w 357"/>
                <a:gd name="T23" fmla="*/ 1 h 378"/>
                <a:gd name="T24" fmla="*/ 1 w 357"/>
                <a:gd name="T25" fmla="*/ 1 h 378"/>
                <a:gd name="T26" fmla="*/ 0 w 357"/>
                <a:gd name="T27" fmla="*/ 0 h 378"/>
                <a:gd name="T28" fmla="*/ 0 w 357"/>
                <a:gd name="T29" fmla="*/ 0 h 378"/>
                <a:gd name="T30" fmla="*/ 0 w 357"/>
                <a:gd name="T31" fmla="*/ 1 h 37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57" h="378">
                  <a:moveTo>
                    <a:pt x="49" y="74"/>
                  </a:moveTo>
                  <a:lnTo>
                    <a:pt x="0" y="179"/>
                  </a:lnTo>
                  <a:lnTo>
                    <a:pt x="6" y="248"/>
                  </a:lnTo>
                  <a:lnTo>
                    <a:pt x="37" y="315"/>
                  </a:lnTo>
                  <a:lnTo>
                    <a:pt x="79" y="378"/>
                  </a:lnTo>
                  <a:lnTo>
                    <a:pt x="37" y="204"/>
                  </a:lnTo>
                  <a:lnTo>
                    <a:pt x="93" y="136"/>
                  </a:lnTo>
                  <a:lnTo>
                    <a:pt x="165" y="110"/>
                  </a:lnTo>
                  <a:lnTo>
                    <a:pt x="165" y="61"/>
                  </a:lnTo>
                  <a:lnTo>
                    <a:pt x="234" y="61"/>
                  </a:lnTo>
                  <a:lnTo>
                    <a:pt x="327" y="98"/>
                  </a:lnTo>
                  <a:lnTo>
                    <a:pt x="357" y="43"/>
                  </a:lnTo>
                  <a:lnTo>
                    <a:pt x="290" y="11"/>
                  </a:lnTo>
                  <a:lnTo>
                    <a:pt x="165" y="0"/>
                  </a:lnTo>
                  <a:lnTo>
                    <a:pt x="98" y="0"/>
                  </a:lnTo>
                  <a:lnTo>
                    <a:pt x="49" y="74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0" name="Freeform 207"/>
            <p:cNvSpPr>
              <a:spLocks/>
            </p:cNvSpPr>
            <p:nvPr/>
          </p:nvSpPr>
          <p:spPr bwMode="auto">
            <a:xfrm>
              <a:off x="2923" y="2446"/>
              <a:ext cx="267" cy="278"/>
            </a:xfrm>
            <a:custGeom>
              <a:avLst/>
              <a:gdLst>
                <a:gd name="T0" fmla="*/ 0 w 532"/>
                <a:gd name="T1" fmla="*/ 3 h 553"/>
                <a:gd name="T2" fmla="*/ 1 w 532"/>
                <a:gd name="T3" fmla="*/ 2 h 553"/>
                <a:gd name="T4" fmla="*/ 2 w 532"/>
                <a:gd name="T5" fmla="*/ 2 h 553"/>
                <a:gd name="T6" fmla="*/ 2 w 532"/>
                <a:gd name="T7" fmla="*/ 1 h 553"/>
                <a:gd name="T8" fmla="*/ 2 w 532"/>
                <a:gd name="T9" fmla="*/ 1 h 553"/>
                <a:gd name="T10" fmla="*/ 2 w 532"/>
                <a:gd name="T11" fmla="*/ 1 h 553"/>
                <a:gd name="T12" fmla="*/ 2 w 532"/>
                <a:gd name="T13" fmla="*/ 0 h 553"/>
                <a:gd name="T14" fmla="*/ 3 w 532"/>
                <a:gd name="T15" fmla="*/ 1 h 553"/>
                <a:gd name="T16" fmla="*/ 3 w 532"/>
                <a:gd name="T17" fmla="*/ 1 h 553"/>
                <a:gd name="T18" fmla="*/ 2 w 532"/>
                <a:gd name="T19" fmla="*/ 2 h 553"/>
                <a:gd name="T20" fmla="*/ 2 w 532"/>
                <a:gd name="T21" fmla="*/ 2 h 553"/>
                <a:gd name="T22" fmla="*/ 1 w 532"/>
                <a:gd name="T23" fmla="*/ 3 h 553"/>
                <a:gd name="T24" fmla="*/ 1 w 532"/>
                <a:gd name="T25" fmla="*/ 3 h 553"/>
                <a:gd name="T26" fmla="*/ 0 w 532"/>
                <a:gd name="T27" fmla="*/ 3 h 55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32" h="553">
                  <a:moveTo>
                    <a:pt x="0" y="534"/>
                  </a:moveTo>
                  <a:lnTo>
                    <a:pt x="185" y="473"/>
                  </a:lnTo>
                  <a:lnTo>
                    <a:pt x="278" y="378"/>
                  </a:lnTo>
                  <a:lnTo>
                    <a:pt x="427" y="148"/>
                  </a:lnTo>
                  <a:lnTo>
                    <a:pt x="463" y="93"/>
                  </a:lnTo>
                  <a:lnTo>
                    <a:pt x="408" y="43"/>
                  </a:lnTo>
                  <a:lnTo>
                    <a:pt x="451" y="0"/>
                  </a:lnTo>
                  <a:lnTo>
                    <a:pt x="532" y="49"/>
                  </a:lnTo>
                  <a:lnTo>
                    <a:pt x="532" y="124"/>
                  </a:lnTo>
                  <a:lnTo>
                    <a:pt x="376" y="392"/>
                  </a:lnTo>
                  <a:lnTo>
                    <a:pt x="321" y="490"/>
                  </a:lnTo>
                  <a:lnTo>
                    <a:pt x="234" y="516"/>
                  </a:lnTo>
                  <a:lnTo>
                    <a:pt x="43" y="553"/>
                  </a:lnTo>
                  <a:lnTo>
                    <a:pt x="0" y="534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1" name="Freeform 208"/>
            <p:cNvSpPr>
              <a:spLocks/>
            </p:cNvSpPr>
            <p:nvPr/>
          </p:nvSpPr>
          <p:spPr bwMode="auto">
            <a:xfrm>
              <a:off x="2754" y="2692"/>
              <a:ext cx="471" cy="193"/>
            </a:xfrm>
            <a:custGeom>
              <a:avLst/>
              <a:gdLst>
                <a:gd name="T0" fmla="*/ 0 w 944"/>
                <a:gd name="T1" fmla="*/ 1 h 386"/>
                <a:gd name="T2" fmla="*/ 0 w 944"/>
                <a:gd name="T3" fmla="*/ 2 h 386"/>
                <a:gd name="T4" fmla="*/ 1 w 944"/>
                <a:gd name="T5" fmla="*/ 2 h 386"/>
                <a:gd name="T6" fmla="*/ 2 w 944"/>
                <a:gd name="T7" fmla="*/ 1 h 386"/>
                <a:gd name="T8" fmla="*/ 2 w 944"/>
                <a:gd name="T9" fmla="*/ 1 h 386"/>
                <a:gd name="T10" fmla="*/ 2 w 944"/>
                <a:gd name="T11" fmla="*/ 0 h 386"/>
                <a:gd name="T12" fmla="*/ 3 w 944"/>
                <a:gd name="T13" fmla="*/ 1 h 386"/>
                <a:gd name="T14" fmla="*/ 3 w 944"/>
                <a:gd name="T15" fmla="*/ 1 h 386"/>
                <a:gd name="T16" fmla="*/ 3 w 944"/>
                <a:gd name="T17" fmla="*/ 1 h 386"/>
                <a:gd name="T18" fmla="*/ 3 w 944"/>
                <a:gd name="T19" fmla="*/ 1 h 386"/>
                <a:gd name="T20" fmla="*/ 2 w 944"/>
                <a:gd name="T21" fmla="*/ 2 h 386"/>
                <a:gd name="T22" fmla="*/ 2 w 944"/>
                <a:gd name="T23" fmla="*/ 2 h 386"/>
                <a:gd name="T24" fmla="*/ 1 w 944"/>
                <a:gd name="T25" fmla="*/ 2 h 386"/>
                <a:gd name="T26" fmla="*/ 1 w 944"/>
                <a:gd name="T27" fmla="*/ 2 h 386"/>
                <a:gd name="T28" fmla="*/ 0 w 944"/>
                <a:gd name="T29" fmla="*/ 2 h 386"/>
                <a:gd name="T30" fmla="*/ 0 w 944"/>
                <a:gd name="T31" fmla="*/ 2 h 386"/>
                <a:gd name="T32" fmla="*/ 0 w 944"/>
                <a:gd name="T33" fmla="*/ 1 h 38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944" h="386">
                  <a:moveTo>
                    <a:pt x="69" y="251"/>
                  </a:moveTo>
                  <a:lnTo>
                    <a:pt x="240" y="288"/>
                  </a:lnTo>
                  <a:lnTo>
                    <a:pt x="388" y="282"/>
                  </a:lnTo>
                  <a:lnTo>
                    <a:pt x="599" y="170"/>
                  </a:lnTo>
                  <a:lnTo>
                    <a:pt x="692" y="95"/>
                  </a:lnTo>
                  <a:lnTo>
                    <a:pt x="741" y="0"/>
                  </a:lnTo>
                  <a:lnTo>
                    <a:pt x="833" y="26"/>
                  </a:lnTo>
                  <a:lnTo>
                    <a:pt x="889" y="81"/>
                  </a:lnTo>
                  <a:lnTo>
                    <a:pt x="944" y="107"/>
                  </a:lnTo>
                  <a:lnTo>
                    <a:pt x="778" y="256"/>
                  </a:lnTo>
                  <a:lnTo>
                    <a:pt x="587" y="380"/>
                  </a:lnTo>
                  <a:lnTo>
                    <a:pt x="518" y="369"/>
                  </a:lnTo>
                  <a:lnTo>
                    <a:pt x="439" y="369"/>
                  </a:lnTo>
                  <a:lnTo>
                    <a:pt x="315" y="386"/>
                  </a:lnTo>
                  <a:lnTo>
                    <a:pt x="211" y="343"/>
                  </a:lnTo>
                  <a:lnTo>
                    <a:pt x="0" y="282"/>
                  </a:lnTo>
                  <a:lnTo>
                    <a:pt x="69" y="251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2" name="Freeform 209"/>
            <p:cNvSpPr>
              <a:spLocks/>
            </p:cNvSpPr>
            <p:nvPr/>
          </p:nvSpPr>
          <p:spPr bwMode="auto">
            <a:xfrm>
              <a:off x="3033" y="2495"/>
              <a:ext cx="363" cy="487"/>
            </a:xfrm>
            <a:custGeom>
              <a:avLst/>
              <a:gdLst>
                <a:gd name="T0" fmla="*/ 2 w 723"/>
                <a:gd name="T1" fmla="*/ 0 h 970"/>
                <a:gd name="T2" fmla="*/ 2 w 723"/>
                <a:gd name="T3" fmla="*/ 1 h 970"/>
                <a:gd name="T4" fmla="*/ 3 w 723"/>
                <a:gd name="T5" fmla="*/ 1 h 970"/>
                <a:gd name="T6" fmla="*/ 3 w 723"/>
                <a:gd name="T7" fmla="*/ 2 h 970"/>
                <a:gd name="T8" fmla="*/ 3 w 723"/>
                <a:gd name="T9" fmla="*/ 2 h 970"/>
                <a:gd name="T10" fmla="*/ 3 w 723"/>
                <a:gd name="T11" fmla="*/ 2 h 970"/>
                <a:gd name="T12" fmla="*/ 3 w 723"/>
                <a:gd name="T13" fmla="*/ 2 h 970"/>
                <a:gd name="T14" fmla="*/ 3 w 723"/>
                <a:gd name="T15" fmla="*/ 3 h 970"/>
                <a:gd name="T16" fmla="*/ 3 w 723"/>
                <a:gd name="T17" fmla="*/ 3 h 970"/>
                <a:gd name="T18" fmla="*/ 3 w 723"/>
                <a:gd name="T19" fmla="*/ 3 h 970"/>
                <a:gd name="T20" fmla="*/ 3 w 723"/>
                <a:gd name="T21" fmla="*/ 3 h 970"/>
                <a:gd name="T22" fmla="*/ 3 w 723"/>
                <a:gd name="T23" fmla="*/ 3 h 970"/>
                <a:gd name="T24" fmla="*/ 3 w 723"/>
                <a:gd name="T25" fmla="*/ 3 h 970"/>
                <a:gd name="T26" fmla="*/ 3 w 723"/>
                <a:gd name="T27" fmla="*/ 3 h 970"/>
                <a:gd name="T28" fmla="*/ 2 w 723"/>
                <a:gd name="T29" fmla="*/ 3 h 970"/>
                <a:gd name="T30" fmla="*/ 2 w 723"/>
                <a:gd name="T31" fmla="*/ 3 h 970"/>
                <a:gd name="T32" fmla="*/ 2 w 723"/>
                <a:gd name="T33" fmla="*/ 4 h 970"/>
                <a:gd name="T34" fmla="*/ 2 w 723"/>
                <a:gd name="T35" fmla="*/ 4 h 970"/>
                <a:gd name="T36" fmla="*/ 2 w 723"/>
                <a:gd name="T37" fmla="*/ 4 h 970"/>
                <a:gd name="T38" fmla="*/ 2 w 723"/>
                <a:gd name="T39" fmla="*/ 4 h 970"/>
                <a:gd name="T40" fmla="*/ 1 w 723"/>
                <a:gd name="T41" fmla="*/ 4 h 970"/>
                <a:gd name="T42" fmla="*/ 1 w 723"/>
                <a:gd name="T43" fmla="*/ 4 h 970"/>
                <a:gd name="T44" fmla="*/ 0 w 723"/>
                <a:gd name="T45" fmla="*/ 4 h 970"/>
                <a:gd name="T46" fmla="*/ 1 w 723"/>
                <a:gd name="T47" fmla="*/ 4 h 970"/>
                <a:gd name="T48" fmla="*/ 2 w 723"/>
                <a:gd name="T49" fmla="*/ 3 h 970"/>
                <a:gd name="T50" fmla="*/ 2 w 723"/>
                <a:gd name="T51" fmla="*/ 2 h 970"/>
                <a:gd name="T52" fmla="*/ 3 w 723"/>
                <a:gd name="T53" fmla="*/ 2 h 970"/>
                <a:gd name="T54" fmla="*/ 3 w 723"/>
                <a:gd name="T55" fmla="*/ 1 h 970"/>
                <a:gd name="T56" fmla="*/ 2 w 723"/>
                <a:gd name="T57" fmla="*/ 1 h 970"/>
                <a:gd name="T58" fmla="*/ 2 w 723"/>
                <a:gd name="T59" fmla="*/ 1 h 970"/>
                <a:gd name="T60" fmla="*/ 2 w 723"/>
                <a:gd name="T61" fmla="*/ 0 h 97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23" h="970">
                  <a:moveTo>
                    <a:pt x="376" y="0"/>
                  </a:moveTo>
                  <a:lnTo>
                    <a:pt x="494" y="5"/>
                  </a:lnTo>
                  <a:lnTo>
                    <a:pt x="723" y="124"/>
                  </a:lnTo>
                  <a:lnTo>
                    <a:pt x="707" y="342"/>
                  </a:lnTo>
                  <a:lnTo>
                    <a:pt x="705" y="395"/>
                  </a:lnTo>
                  <a:lnTo>
                    <a:pt x="699" y="443"/>
                  </a:lnTo>
                  <a:lnTo>
                    <a:pt x="689" y="484"/>
                  </a:lnTo>
                  <a:lnTo>
                    <a:pt x="675" y="521"/>
                  </a:lnTo>
                  <a:lnTo>
                    <a:pt x="659" y="555"/>
                  </a:lnTo>
                  <a:lnTo>
                    <a:pt x="638" y="586"/>
                  </a:lnTo>
                  <a:lnTo>
                    <a:pt x="616" y="614"/>
                  </a:lnTo>
                  <a:lnTo>
                    <a:pt x="589" y="640"/>
                  </a:lnTo>
                  <a:lnTo>
                    <a:pt x="561" y="665"/>
                  </a:lnTo>
                  <a:lnTo>
                    <a:pt x="529" y="691"/>
                  </a:lnTo>
                  <a:lnTo>
                    <a:pt x="496" y="714"/>
                  </a:lnTo>
                  <a:lnTo>
                    <a:pt x="459" y="740"/>
                  </a:lnTo>
                  <a:lnTo>
                    <a:pt x="421" y="768"/>
                  </a:lnTo>
                  <a:lnTo>
                    <a:pt x="382" y="797"/>
                  </a:lnTo>
                  <a:lnTo>
                    <a:pt x="340" y="831"/>
                  </a:lnTo>
                  <a:lnTo>
                    <a:pt x="297" y="866"/>
                  </a:lnTo>
                  <a:lnTo>
                    <a:pt x="204" y="970"/>
                  </a:lnTo>
                  <a:lnTo>
                    <a:pt x="118" y="927"/>
                  </a:lnTo>
                  <a:lnTo>
                    <a:pt x="0" y="866"/>
                  </a:lnTo>
                  <a:lnTo>
                    <a:pt x="68" y="791"/>
                  </a:lnTo>
                  <a:lnTo>
                    <a:pt x="376" y="547"/>
                  </a:lnTo>
                  <a:lnTo>
                    <a:pt x="468" y="472"/>
                  </a:lnTo>
                  <a:lnTo>
                    <a:pt x="561" y="299"/>
                  </a:lnTo>
                  <a:lnTo>
                    <a:pt x="524" y="161"/>
                  </a:lnTo>
                  <a:lnTo>
                    <a:pt x="425" y="86"/>
                  </a:lnTo>
                  <a:lnTo>
                    <a:pt x="352" y="7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3" name="Freeform 210"/>
            <p:cNvSpPr>
              <a:spLocks/>
            </p:cNvSpPr>
            <p:nvPr/>
          </p:nvSpPr>
          <p:spPr bwMode="auto">
            <a:xfrm>
              <a:off x="2883" y="2130"/>
              <a:ext cx="326" cy="339"/>
            </a:xfrm>
            <a:custGeom>
              <a:avLst/>
              <a:gdLst>
                <a:gd name="T0" fmla="*/ 0 w 654"/>
                <a:gd name="T1" fmla="*/ 1 h 677"/>
                <a:gd name="T2" fmla="*/ 0 w 654"/>
                <a:gd name="T3" fmla="*/ 1 h 677"/>
                <a:gd name="T4" fmla="*/ 0 w 654"/>
                <a:gd name="T5" fmla="*/ 0 h 677"/>
                <a:gd name="T6" fmla="*/ 0 w 654"/>
                <a:gd name="T7" fmla="*/ 1 h 677"/>
                <a:gd name="T8" fmla="*/ 1 w 654"/>
                <a:gd name="T9" fmla="*/ 1 h 677"/>
                <a:gd name="T10" fmla="*/ 1 w 654"/>
                <a:gd name="T11" fmla="*/ 1 h 677"/>
                <a:gd name="T12" fmla="*/ 2 w 654"/>
                <a:gd name="T13" fmla="*/ 1 h 677"/>
                <a:gd name="T14" fmla="*/ 2 w 654"/>
                <a:gd name="T15" fmla="*/ 2 h 677"/>
                <a:gd name="T16" fmla="*/ 2 w 654"/>
                <a:gd name="T17" fmla="*/ 3 h 677"/>
                <a:gd name="T18" fmla="*/ 2 w 654"/>
                <a:gd name="T19" fmla="*/ 3 h 677"/>
                <a:gd name="T20" fmla="*/ 2 w 654"/>
                <a:gd name="T21" fmla="*/ 3 h 677"/>
                <a:gd name="T22" fmla="*/ 2 w 654"/>
                <a:gd name="T23" fmla="*/ 2 h 677"/>
                <a:gd name="T24" fmla="*/ 2 w 654"/>
                <a:gd name="T25" fmla="*/ 2 h 677"/>
                <a:gd name="T26" fmla="*/ 1 w 654"/>
                <a:gd name="T27" fmla="*/ 2 h 677"/>
                <a:gd name="T28" fmla="*/ 1 w 654"/>
                <a:gd name="T29" fmla="*/ 2 h 677"/>
                <a:gd name="T30" fmla="*/ 0 w 654"/>
                <a:gd name="T31" fmla="*/ 1 h 677"/>
                <a:gd name="T32" fmla="*/ 0 w 654"/>
                <a:gd name="T33" fmla="*/ 1 h 677"/>
                <a:gd name="T34" fmla="*/ 0 w 654"/>
                <a:gd name="T35" fmla="*/ 1 h 677"/>
                <a:gd name="T36" fmla="*/ 0 w 654"/>
                <a:gd name="T37" fmla="*/ 1 h 67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654" h="677">
                  <a:moveTo>
                    <a:pt x="0" y="93"/>
                  </a:moveTo>
                  <a:lnTo>
                    <a:pt x="47" y="53"/>
                  </a:lnTo>
                  <a:lnTo>
                    <a:pt x="116" y="0"/>
                  </a:lnTo>
                  <a:lnTo>
                    <a:pt x="191" y="102"/>
                  </a:lnTo>
                  <a:lnTo>
                    <a:pt x="317" y="189"/>
                  </a:lnTo>
                  <a:lnTo>
                    <a:pt x="471" y="221"/>
                  </a:lnTo>
                  <a:lnTo>
                    <a:pt x="636" y="242"/>
                  </a:lnTo>
                  <a:lnTo>
                    <a:pt x="654" y="303"/>
                  </a:lnTo>
                  <a:lnTo>
                    <a:pt x="640" y="677"/>
                  </a:lnTo>
                  <a:lnTo>
                    <a:pt x="575" y="624"/>
                  </a:lnTo>
                  <a:lnTo>
                    <a:pt x="540" y="573"/>
                  </a:lnTo>
                  <a:lnTo>
                    <a:pt x="575" y="441"/>
                  </a:lnTo>
                  <a:lnTo>
                    <a:pt x="575" y="303"/>
                  </a:lnTo>
                  <a:lnTo>
                    <a:pt x="443" y="303"/>
                  </a:lnTo>
                  <a:lnTo>
                    <a:pt x="327" y="276"/>
                  </a:lnTo>
                  <a:lnTo>
                    <a:pt x="227" y="224"/>
                  </a:lnTo>
                  <a:lnTo>
                    <a:pt x="140" y="136"/>
                  </a:lnTo>
                  <a:lnTo>
                    <a:pt x="51" y="85"/>
                  </a:lnTo>
                  <a:lnTo>
                    <a:pt x="0" y="93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4" name="Freeform 211"/>
            <p:cNvSpPr>
              <a:spLocks/>
            </p:cNvSpPr>
            <p:nvPr/>
          </p:nvSpPr>
          <p:spPr bwMode="auto">
            <a:xfrm>
              <a:off x="2824" y="2285"/>
              <a:ext cx="98" cy="140"/>
            </a:xfrm>
            <a:custGeom>
              <a:avLst/>
              <a:gdLst>
                <a:gd name="T0" fmla="*/ 0 w 193"/>
                <a:gd name="T1" fmla="*/ 0 h 282"/>
                <a:gd name="T2" fmla="*/ 1 w 193"/>
                <a:gd name="T3" fmla="*/ 0 h 282"/>
                <a:gd name="T4" fmla="*/ 1 w 193"/>
                <a:gd name="T5" fmla="*/ 0 h 282"/>
                <a:gd name="T6" fmla="*/ 1 w 193"/>
                <a:gd name="T7" fmla="*/ 0 h 282"/>
                <a:gd name="T8" fmla="*/ 1 w 193"/>
                <a:gd name="T9" fmla="*/ 0 h 282"/>
                <a:gd name="T10" fmla="*/ 1 w 193"/>
                <a:gd name="T11" fmla="*/ 1 h 282"/>
                <a:gd name="T12" fmla="*/ 1 w 193"/>
                <a:gd name="T13" fmla="*/ 0 h 282"/>
                <a:gd name="T14" fmla="*/ 1 w 193"/>
                <a:gd name="T15" fmla="*/ 0 h 282"/>
                <a:gd name="T16" fmla="*/ 1 w 193"/>
                <a:gd name="T17" fmla="*/ 0 h 282"/>
                <a:gd name="T18" fmla="*/ 1 w 193"/>
                <a:gd name="T19" fmla="*/ 0 h 282"/>
                <a:gd name="T20" fmla="*/ 0 w 193"/>
                <a:gd name="T21" fmla="*/ 0 h 28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93" h="282">
                  <a:moveTo>
                    <a:pt x="0" y="0"/>
                  </a:moveTo>
                  <a:lnTo>
                    <a:pt x="79" y="0"/>
                  </a:lnTo>
                  <a:lnTo>
                    <a:pt x="148" y="47"/>
                  </a:lnTo>
                  <a:lnTo>
                    <a:pt x="193" y="108"/>
                  </a:lnTo>
                  <a:lnTo>
                    <a:pt x="179" y="166"/>
                  </a:lnTo>
                  <a:lnTo>
                    <a:pt x="118" y="282"/>
                  </a:lnTo>
                  <a:lnTo>
                    <a:pt x="158" y="201"/>
                  </a:lnTo>
                  <a:lnTo>
                    <a:pt x="158" y="97"/>
                  </a:lnTo>
                  <a:lnTo>
                    <a:pt x="96" y="26"/>
                  </a:lnTo>
                  <a:lnTo>
                    <a:pt x="35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5" name="Freeform 212"/>
            <p:cNvSpPr>
              <a:spLocks/>
            </p:cNvSpPr>
            <p:nvPr/>
          </p:nvSpPr>
          <p:spPr bwMode="auto">
            <a:xfrm>
              <a:off x="2794" y="2190"/>
              <a:ext cx="152" cy="212"/>
            </a:xfrm>
            <a:custGeom>
              <a:avLst/>
              <a:gdLst>
                <a:gd name="T0" fmla="*/ 0 w 305"/>
                <a:gd name="T1" fmla="*/ 0 h 422"/>
                <a:gd name="T2" fmla="*/ 0 w 305"/>
                <a:gd name="T3" fmla="*/ 1 h 422"/>
                <a:gd name="T4" fmla="*/ 0 w 305"/>
                <a:gd name="T5" fmla="*/ 1 h 422"/>
                <a:gd name="T6" fmla="*/ 1 w 305"/>
                <a:gd name="T7" fmla="*/ 1 h 422"/>
                <a:gd name="T8" fmla="*/ 1 w 305"/>
                <a:gd name="T9" fmla="*/ 2 h 422"/>
                <a:gd name="T10" fmla="*/ 1 w 305"/>
                <a:gd name="T11" fmla="*/ 2 h 422"/>
                <a:gd name="T12" fmla="*/ 0 w 305"/>
                <a:gd name="T13" fmla="*/ 2 h 422"/>
                <a:gd name="T14" fmla="*/ 1 w 305"/>
                <a:gd name="T15" fmla="*/ 2 h 422"/>
                <a:gd name="T16" fmla="*/ 1 w 305"/>
                <a:gd name="T17" fmla="*/ 2 h 422"/>
                <a:gd name="T18" fmla="*/ 0 w 305"/>
                <a:gd name="T19" fmla="*/ 1 h 422"/>
                <a:gd name="T20" fmla="*/ 0 w 305"/>
                <a:gd name="T21" fmla="*/ 1 h 422"/>
                <a:gd name="T22" fmla="*/ 0 w 305"/>
                <a:gd name="T23" fmla="*/ 1 h 422"/>
                <a:gd name="T24" fmla="*/ 0 w 305"/>
                <a:gd name="T25" fmla="*/ 1 h 422"/>
                <a:gd name="T26" fmla="*/ 0 w 305"/>
                <a:gd name="T27" fmla="*/ 1 h 422"/>
                <a:gd name="T28" fmla="*/ 0 w 305"/>
                <a:gd name="T29" fmla="*/ 0 h 42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305" h="422">
                  <a:moveTo>
                    <a:pt x="0" y="0"/>
                  </a:moveTo>
                  <a:lnTo>
                    <a:pt x="118" y="51"/>
                  </a:lnTo>
                  <a:lnTo>
                    <a:pt x="236" y="114"/>
                  </a:lnTo>
                  <a:lnTo>
                    <a:pt x="262" y="201"/>
                  </a:lnTo>
                  <a:lnTo>
                    <a:pt x="305" y="321"/>
                  </a:lnTo>
                  <a:lnTo>
                    <a:pt x="297" y="372"/>
                  </a:lnTo>
                  <a:lnTo>
                    <a:pt x="222" y="422"/>
                  </a:lnTo>
                  <a:lnTo>
                    <a:pt x="276" y="372"/>
                  </a:lnTo>
                  <a:lnTo>
                    <a:pt x="276" y="321"/>
                  </a:lnTo>
                  <a:lnTo>
                    <a:pt x="248" y="207"/>
                  </a:lnTo>
                  <a:lnTo>
                    <a:pt x="219" y="136"/>
                  </a:lnTo>
                  <a:lnTo>
                    <a:pt x="148" y="91"/>
                  </a:lnTo>
                  <a:lnTo>
                    <a:pt x="43" y="69"/>
                  </a:lnTo>
                  <a:lnTo>
                    <a:pt x="10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6" name="Freeform 213"/>
            <p:cNvSpPr>
              <a:spLocks/>
            </p:cNvSpPr>
            <p:nvPr/>
          </p:nvSpPr>
          <p:spPr bwMode="auto">
            <a:xfrm>
              <a:off x="2857" y="2194"/>
              <a:ext cx="190" cy="288"/>
            </a:xfrm>
            <a:custGeom>
              <a:avLst/>
              <a:gdLst>
                <a:gd name="T0" fmla="*/ 0 w 380"/>
                <a:gd name="T1" fmla="*/ 0 h 577"/>
                <a:gd name="T2" fmla="*/ 1 w 380"/>
                <a:gd name="T3" fmla="*/ 0 h 577"/>
                <a:gd name="T4" fmla="*/ 1 w 380"/>
                <a:gd name="T5" fmla="*/ 0 h 577"/>
                <a:gd name="T6" fmla="*/ 1 w 380"/>
                <a:gd name="T7" fmla="*/ 0 h 577"/>
                <a:gd name="T8" fmla="*/ 2 w 380"/>
                <a:gd name="T9" fmla="*/ 0 h 577"/>
                <a:gd name="T10" fmla="*/ 2 w 380"/>
                <a:gd name="T11" fmla="*/ 0 h 577"/>
                <a:gd name="T12" fmla="*/ 2 w 380"/>
                <a:gd name="T13" fmla="*/ 1 h 577"/>
                <a:gd name="T14" fmla="*/ 2 w 380"/>
                <a:gd name="T15" fmla="*/ 1 h 577"/>
                <a:gd name="T16" fmla="*/ 2 w 380"/>
                <a:gd name="T17" fmla="*/ 2 h 577"/>
                <a:gd name="T18" fmla="*/ 2 w 380"/>
                <a:gd name="T19" fmla="*/ 2 h 577"/>
                <a:gd name="T20" fmla="*/ 2 w 380"/>
                <a:gd name="T21" fmla="*/ 1 h 577"/>
                <a:gd name="T22" fmla="*/ 2 w 380"/>
                <a:gd name="T23" fmla="*/ 1 h 577"/>
                <a:gd name="T24" fmla="*/ 2 w 380"/>
                <a:gd name="T25" fmla="*/ 0 h 577"/>
                <a:gd name="T26" fmla="*/ 1 w 380"/>
                <a:gd name="T27" fmla="*/ 0 h 577"/>
                <a:gd name="T28" fmla="*/ 1 w 380"/>
                <a:gd name="T29" fmla="*/ 0 h 577"/>
                <a:gd name="T30" fmla="*/ 1 w 380"/>
                <a:gd name="T31" fmla="*/ 0 h 577"/>
                <a:gd name="T32" fmla="*/ 0 w 380"/>
                <a:gd name="T33" fmla="*/ 0 h 57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80" h="577">
                  <a:moveTo>
                    <a:pt x="0" y="31"/>
                  </a:moveTo>
                  <a:lnTo>
                    <a:pt x="53" y="0"/>
                  </a:lnTo>
                  <a:lnTo>
                    <a:pt x="161" y="0"/>
                  </a:lnTo>
                  <a:lnTo>
                    <a:pt x="226" y="79"/>
                  </a:lnTo>
                  <a:lnTo>
                    <a:pt x="309" y="163"/>
                  </a:lnTo>
                  <a:lnTo>
                    <a:pt x="345" y="228"/>
                  </a:lnTo>
                  <a:lnTo>
                    <a:pt x="376" y="335"/>
                  </a:lnTo>
                  <a:lnTo>
                    <a:pt x="380" y="427"/>
                  </a:lnTo>
                  <a:lnTo>
                    <a:pt x="380" y="542"/>
                  </a:lnTo>
                  <a:lnTo>
                    <a:pt x="345" y="577"/>
                  </a:lnTo>
                  <a:lnTo>
                    <a:pt x="355" y="480"/>
                  </a:lnTo>
                  <a:lnTo>
                    <a:pt x="355" y="352"/>
                  </a:lnTo>
                  <a:lnTo>
                    <a:pt x="315" y="207"/>
                  </a:lnTo>
                  <a:lnTo>
                    <a:pt x="244" y="136"/>
                  </a:lnTo>
                  <a:lnTo>
                    <a:pt x="165" y="26"/>
                  </a:lnTo>
                  <a:lnTo>
                    <a:pt x="89" y="14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" name="Freeform 214"/>
            <p:cNvSpPr>
              <a:spLocks/>
            </p:cNvSpPr>
            <p:nvPr/>
          </p:nvSpPr>
          <p:spPr bwMode="auto">
            <a:xfrm>
              <a:off x="2720" y="2390"/>
              <a:ext cx="192" cy="66"/>
            </a:xfrm>
            <a:custGeom>
              <a:avLst/>
              <a:gdLst>
                <a:gd name="T0" fmla="*/ 0 w 384"/>
                <a:gd name="T1" fmla="*/ 0 h 132"/>
                <a:gd name="T2" fmla="*/ 1 w 384"/>
                <a:gd name="T3" fmla="*/ 1 h 132"/>
                <a:gd name="T4" fmla="*/ 1 w 384"/>
                <a:gd name="T5" fmla="*/ 1 h 132"/>
                <a:gd name="T6" fmla="*/ 2 w 384"/>
                <a:gd name="T7" fmla="*/ 1 h 132"/>
                <a:gd name="T8" fmla="*/ 2 w 384"/>
                <a:gd name="T9" fmla="*/ 1 h 132"/>
                <a:gd name="T10" fmla="*/ 2 w 384"/>
                <a:gd name="T11" fmla="*/ 1 h 132"/>
                <a:gd name="T12" fmla="*/ 1 w 384"/>
                <a:gd name="T13" fmla="*/ 1 h 132"/>
                <a:gd name="T14" fmla="*/ 1 w 384"/>
                <a:gd name="T15" fmla="*/ 1 h 132"/>
                <a:gd name="T16" fmla="*/ 1 w 384"/>
                <a:gd name="T17" fmla="*/ 1 h 132"/>
                <a:gd name="T18" fmla="*/ 0 w 384"/>
                <a:gd name="T19" fmla="*/ 0 h 13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84" h="132">
                  <a:moveTo>
                    <a:pt x="0" y="0"/>
                  </a:moveTo>
                  <a:lnTo>
                    <a:pt x="112" y="57"/>
                  </a:lnTo>
                  <a:lnTo>
                    <a:pt x="231" y="79"/>
                  </a:lnTo>
                  <a:lnTo>
                    <a:pt x="296" y="88"/>
                  </a:lnTo>
                  <a:lnTo>
                    <a:pt x="384" y="132"/>
                  </a:lnTo>
                  <a:lnTo>
                    <a:pt x="309" y="128"/>
                  </a:lnTo>
                  <a:lnTo>
                    <a:pt x="244" y="100"/>
                  </a:lnTo>
                  <a:lnTo>
                    <a:pt x="118" y="79"/>
                  </a:lnTo>
                  <a:lnTo>
                    <a:pt x="2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8" name="Freeform 215"/>
            <p:cNvSpPr>
              <a:spLocks/>
            </p:cNvSpPr>
            <p:nvPr/>
          </p:nvSpPr>
          <p:spPr bwMode="auto">
            <a:xfrm>
              <a:off x="2672" y="2313"/>
              <a:ext cx="81" cy="61"/>
            </a:xfrm>
            <a:custGeom>
              <a:avLst/>
              <a:gdLst>
                <a:gd name="T0" fmla="*/ 0 w 161"/>
                <a:gd name="T1" fmla="*/ 1 h 122"/>
                <a:gd name="T2" fmla="*/ 1 w 161"/>
                <a:gd name="T3" fmla="*/ 1 h 122"/>
                <a:gd name="T4" fmla="*/ 1 w 161"/>
                <a:gd name="T5" fmla="*/ 0 h 122"/>
                <a:gd name="T6" fmla="*/ 1 w 161"/>
                <a:gd name="T7" fmla="*/ 1 h 122"/>
                <a:gd name="T8" fmla="*/ 1 w 161"/>
                <a:gd name="T9" fmla="*/ 1 h 122"/>
                <a:gd name="T10" fmla="*/ 1 w 161"/>
                <a:gd name="T11" fmla="*/ 1 h 122"/>
                <a:gd name="T12" fmla="*/ 1 w 161"/>
                <a:gd name="T13" fmla="*/ 1 h 122"/>
                <a:gd name="T14" fmla="*/ 1 w 161"/>
                <a:gd name="T15" fmla="*/ 1 h 122"/>
                <a:gd name="T16" fmla="*/ 0 w 161"/>
                <a:gd name="T17" fmla="*/ 1 h 1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1" h="122">
                  <a:moveTo>
                    <a:pt x="0" y="69"/>
                  </a:moveTo>
                  <a:lnTo>
                    <a:pt x="35" y="36"/>
                  </a:lnTo>
                  <a:lnTo>
                    <a:pt x="92" y="0"/>
                  </a:lnTo>
                  <a:lnTo>
                    <a:pt x="157" y="30"/>
                  </a:lnTo>
                  <a:lnTo>
                    <a:pt x="161" y="77"/>
                  </a:lnTo>
                  <a:lnTo>
                    <a:pt x="100" y="77"/>
                  </a:lnTo>
                  <a:lnTo>
                    <a:pt x="86" y="122"/>
                  </a:lnTo>
                  <a:lnTo>
                    <a:pt x="35" y="122"/>
                  </a:lnTo>
                  <a:lnTo>
                    <a:pt x="0" y="69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9" name="Freeform 216"/>
            <p:cNvSpPr>
              <a:spLocks/>
            </p:cNvSpPr>
            <p:nvPr/>
          </p:nvSpPr>
          <p:spPr bwMode="auto">
            <a:xfrm>
              <a:off x="2816" y="2339"/>
              <a:ext cx="48" cy="33"/>
            </a:xfrm>
            <a:custGeom>
              <a:avLst/>
              <a:gdLst>
                <a:gd name="T0" fmla="*/ 0 w 101"/>
                <a:gd name="T1" fmla="*/ 0 h 67"/>
                <a:gd name="T2" fmla="*/ 0 w 101"/>
                <a:gd name="T3" fmla="*/ 0 h 67"/>
                <a:gd name="T4" fmla="*/ 0 w 101"/>
                <a:gd name="T5" fmla="*/ 0 h 67"/>
                <a:gd name="T6" fmla="*/ 0 w 101"/>
                <a:gd name="T7" fmla="*/ 0 h 67"/>
                <a:gd name="T8" fmla="*/ 0 w 101"/>
                <a:gd name="T9" fmla="*/ 0 h 67"/>
                <a:gd name="T10" fmla="*/ 0 w 101"/>
                <a:gd name="T11" fmla="*/ 0 h 6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01" h="67">
                  <a:moveTo>
                    <a:pt x="0" y="24"/>
                  </a:moveTo>
                  <a:lnTo>
                    <a:pt x="49" y="0"/>
                  </a:lnTo>
                  <a:lnTo>
                    <a:pt x="97" y="26"/>
                  </a:lnTo>
                  <a:lnTo>
                    <a:pt x="101" y="67"/>
                  </a:lnTo>
                  <a:lnTo>
                    <a:pt x="61" y="32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0" name="Freeform 217"/>
            <p:cNvSpPr>
              <a:spLocks/>
            </p:cNvSpPr>
            <p:nvPr/>
          </p:nvSpPr>
          <p:spPr bwMode="auto">
            <a:xfrm>
              <a:off x="2783" y="2354"/>
              <a:ext cx="43" cy="32"/>
            </a:xfrm>
            <a:custGeom>
              <a:avLst/>
              <a:gdLst>
                <a:gd name="T0" fmla="*/ 0 w 83"/>
                <a:gd name="T1" fmla="*/ 1 h 61"/>
                <a:gd name="T2" fmla="*/ 1 w 83"/>
                <a:gd name="T3" fmla="*/ 0 h 61"/>
                <a:gd name="T4" fmla="*/ 1 w 83"/>
                <a:gd name="T5" fmla="*/ 1 h 61"/>
                <a:gd name="T6" fmla="*/ 1 w 83"/>
                <a:gd name="T7" fmla="*/ 1 h 61"/>
                <a:gd name="T8" fmla="*/ 1 w 83"/>
                <a:gd name="T9" fmla="*/ 1 h 61"/>
                <a:gd name="T10" fmla="*/ 0 w 83"/>
                <a:gd name="T11" fmla="*/ 1 h 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3" h="61">
                  <a:moveTo>
                    <a:pt x="0" y="26"/>
                  </a:moveTo>
                  <a:lnTo>
                    <a:pt x="36" y="0"/>
                  </a:lnTo>
                  <a:lnTo>
                    <a:pt x="83" y="26"/>
                  </a:lnTo>
                  <a:lnTo>
                    <a:pt x="61" y="61"/>
                  </a:lnTo>
                  <a:lnTo>
                    <a:pt x="14" y="61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1" name="Freeform 218"/>
            <p:cNvSpPr>
              <a:spLocks/>
            </p:cNvSpPr>
            <p:nvPr/>
          </p:nvSpPr>
          <p:spPr bwMode="auto">
            <a:xfrm>
              <a:off x="2796" y="2388"/>
              <a:ext cx="48" cy="15"/>
            </a:xfrm>
            <a:custGeom>
              <a:avLst/>
              <a:gdLst>
                <a:gd name="T0" fmla="*/ 1 w 92"/>
                <a:gd name="T1" fmla="*/ 1 h 29"/>
                <a:gd name="T2" fmla="*/ 1 w 92"/>
                <a:gd name="T3" fmla="*/ 0 h 29"/>
                <a:gd name="T4" fmla="*/ 1 w 92"/>
                <a:gd name="T5" fmla="*/ 1 h 29"/>
                <a:gd name="T6" fmla="*/ 1 w 92"/>
                <a:gd name="T7" fmla="*/ 1 h 29"/>
                <a:gd name="T8" fmla="*/ 0 w 92"/>
                <a:gd name="T9" fmla="*/ 1 h 29"/>
                <a:gd name="T10" fmla="*/ 0 w 92"/>
                <a:gd name="T11" fmla="*/ 1 h 29"/>
                <a:gd name="T12" fmla="*/ 1 w 92"/>
                <a:gd name="T13" fmla="*/ 1 h 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92" h="29">
                  <a:moveTo>
                    <a:pt x="53" y="6"/>
                  </a:moveTo>
                  <a:lnTo>
                    <a:pt x="92" y="0"/>
                  </a:lnTo>
                  <a:lnTo>
                    <a:pt x="83" y="26"/>
                  </a:lnTo>
                  <a:lnTo>
                    <a:pt x="49" y="29"/>
                  </a:lnTo>
                  <a:lnTo>
                    <a:pt x="0" y="29"/>
                  </a:lnTo>
                  <a:lnTo>
                    <a:pt x="0" y="4"/>
                  </a:lnTo>
                  <a:lnTo>
                    <a:pt x="53" y="6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2" name="Freeform 219"/>
            <p:cNvSpPr>
              <a:spLocks/>
            </p:cNvSpPr>
            <p:nvPr/>
          </p:nvSpPr>
          <p:spPr bwMode="auto">
            <a:xfrm>
              <a:off x="2727" y="2130"/>
              <a:ext cx="143" cy="90"/>
            </a:xfrm>
            <a:custGeom>
              <a:avLst/>
              <a:gdLst>
                <a:gd name="T0" fmla="*/ 1 w 282"/>
                <a:gd name="T1" fmla="*/ 0 h 181"/>
                <a:gd name="T2" fmla="*/ 1 w 282"/>
                <a:gd name="T3" fmla="*/ 0 h 181"/>
                <a:gd name="T4" fmla="*/ 0 w 282"/>
                <a:gd name="T5" fmla="*/ 0 h 181"/>
                <a:gd name="T6" fmla="*/ 1 w 282"/>
                <a:gd name="T7" fmla="*/ 0 h 181"/>
                <a:gd name="T8" fmla="*/ 1 w 282"/>
                <a:gd name="T9" fmla="*/ 0 h 181"/>
                <a:gd name="T10" fmla="*/ 1 w 282"/>
                <a:gd name="T11" fmla="*/ 0 h 181"/>
                <a:gd name="T12" fmla="*/ 2 w 282"/>
                <a:gd name="T13" fmla="*/ 0 h 181"/>
                <a:gd name="T14" fmla="*/ 1 w 282"/>
                <a:gd name="T15" fmla="*/ 0 h 181"/>
                <a:gd name="T16" fmla="*/ 1 w 282"/>
                <a:gd name="T17" fmla="*/ 0 h 18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82" h="181">
                  <a:moveTo>
                    <a:pt x="159" y="0"/>
                  </a:moveTo>
                  <a:lnTo>
                    <a:pt x="55" y="106"/>
                  </a:lnTo>
                  <a:lnTo>
                    <a:pt x="0" y="181"/>
                  </a:lnTo>
                  <a:lnTo>
                    <a:pt x="69" y="146"/>
                  </a:lnTo>
                  <a:lnTo>
                    <a:pt x="169" y="89"/>
                  </a:lnTo>
                  <a:lnTo>
                    <a:pt x="238" y="106"/>
                  </a:lnTo>
                  <a:lnTo>
                    <a:pt x="282" y="75"/>
                  </a:lnTo>
                  <a:lnTo>
                    <a:pt x="238" y="3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FFF2F2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3" name="Freeform 220"/>
            <p:cNvSpPr>
              <a:spLocks/>
            </p:cNvSpPr>
            <p:nvPr/>
          </p:nvSpPr>
          <p:spPr bwMode="auto">
            <a:xfrm>
              <a:off x="2556" y="2933"/>
              <a:ext cx="477" cy="261"/>
            </a:xfrm>
            <a:custGeom>
              <a:avLst/>
              <a:gdLst>
                <a:gd name="T0" fmla="*/ 0 w 960"/>
                <a:gd name="T1" fmla="*/ 1 h 522"/>
                <a:gd name="T2" fmla="*/ 0 w 960"/>
                <a:gd name="T3" fmla="*/ 0 h 522"/>
                <a:gd name="T4" fmla="*/ 0 w 960"/>
                <a:gd name="T5" fmla="*/ 1 h 522"/>
                <a:gd name="T6" fmla="*/ 1 w 960"/>
                <a:gd name="T7" fmla="*/ 2 h 522"/>
                <a:gd name="T8" fmla="*/ 2 w 960"/>
                <a:gd name="T9" fmla="*/ 2 h 522"/>
                <a:gd name="T10" fmla="*/ 2 w 960"/>
                <a:gd name="T11" fmla="*/ 1 h 522"/>
                <a:gd name="T12" fmla="*/ 3 w 960"/>
                <a:gd name="T13" fmla="*/ 1 h 522"/>
                <a:gd name="T14" fmla="*/ 3 w 960"/>
                <a:gd name="T15" fmla="*/ 1 h 522"/>
                <a:gd name="T16" fmla="*/ 3 w 960"/>
                <a:gd name="T17" fmla="*/ 3 h 522"/>
                <a:gd name="T18" fmla="*/ 3 w 960"/>
                <a:gd name="T19" fmla="*/ 2 h 522"/>
                <a:gd name="T20" fmla="*/ 2 w 960"/>
                <a:gd name="T21" fmla="*/ 2 h 522"/>
                <a:gd name="T22" fmla="*/ 1 w 960"/>
                <a:gd name="T23" fmla="*/ 2 h 522"/>
                <a:gd name="T24" fmla="*/ 0 w 960"/>
                <a:gd name="T25" fmla="*/ 2 h 522"/>
                <a:gd name="T26" fmla="*/ 0 w 960"/>
                <a:gd name="T27" fmla="*/ 2 h 522"/>
                <a:gd name="T28" fmla="*/ 0 w 960"/>
                <a:gd name="T29" fmla="*/ 2 h 522"/>
                <a:gd name="T30" fmla="*/ 0 w 960"/>
                <a:gd name="T31" fmla="*/ 1 h 522"/>
                <a:gd name="T32" fmla="*/ 0 w 960"/>
                <a:gd name="T33" fmla="*/ 1 h 52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960" h="522">
                  <a:moveTo>
                    <a:pt x="0" y="43"/>
                  </a:moveTo>
                  <a:lnTo>
                    <a:pt x="152" y="0"/>
                  </a:lnTo>
                  <a:lnTo>
                    <a:pt x="162" y="142"/>
                  </a:lnTo>
                  <a:lnTo>
                    <a:pt x="280" y="262"/>
                  </a:lnTo>
                  <a:lnTo>
                    <a:pt x="540" y="262"/>
                  </a:lnTo>
                  <a:lnTo>
                    <a:pt x="701" y="185"/>
                  </a:lnTo>
                  <a:lnTo>
                    <a:pt x="808" y="185"/>
                  </a:lnTo>
                  <a:lnTo>
                    <a:pt x="960" y="250"/>
                  </a:lnTo>
                  <a:lnTo>
                    <a:pt x="928" y="522"/>
                  </a:lnTo>
                  <a:lnTo>
                    <a:pt x="808" y="402"/>
                  </a:lnTo>
                  <a:lnTo>
                    <a:pt x="593" y="402"/>
                  </a:lnTo>
                  <a:lnTo>
                    <a:pt x="388" y="402"/>
                  </a:lnTo>
                  <a:lnTo>
                    <a:pt x="174" y="358"/>
                  </a:lnTo>
                  <a:lnTo>
                    <a:pt x="118" y="423"/>
                  </a:lnTo>
                  <a:lnTo>
                    <a:pt x="97" y="283"/>
                  </a:lnTo>
                  <a:lnTo>
                    <a:pt x="22" y="150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rgbClr val="FFF7E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4" name="Freeform 221"/>
            <p:cNvSpPr>
              <a:spLocks/>
            </p:cNvSpPr>
            <p:nvPr/>
          </p:nvSpPr>
          <p:spPr bwMode="auto">
            <a:xfrm>
              <a:off x="2945" y="2382"/>
              <a:ext cx="189" cy="316"/>
            </a:xfrm>
            <a:custGeom>
              <a:avLst/>
              <a:gdLst>
                <a:gd name="T0" fmla="*/ 0 w 379"/>
                <a:gd name="T1" fmla="*/ 2 h 632"/>
                <a:gd name="T2" fmla="*/ 0 w 379"/>
                <a:gd name="T3" fmla="*/ 3 h 632"/>
                <a:gd name="T4" fmla="*/ 0 w 379"/>
                <a:gd name="T5" fmla="*/ 3 h 632"/>
                <a:gd name="T6" fmla="*/ 0 w 379"/>
                <a:gd name="T7" fmla="*/ 3 h 632"/>
                <a:gd name="T8" fmla="*/ 0 w 379"/>
                <a:gd name="T9" fmla="*/ 3 h 632"/>
                <a:gd name="T10" fmla="*/ 0 w 379"/>
                <a:gd name="T11" fmla="*/ 3 h 632"/>
                <a:gd name="T12" fmla="*/ 1 w 379"/>
                <a:gd name="T13" fmla="*/ 2 h 632"/>
                <a:gd name="T14" fmla="*/ 1 w 379"/>
                <a:gd name="T15" fmla="*/ 2 h 632"/>
                <a:gd name="T16" fmla="*/ 1 w 379"/>
                <a:gd name="T17" fmla="*/ 2 h 632"/>
                <a:gd name="T18" fmla="*/ 1 w 379"/>
                <a:gd name="T19" fmla="*/ 1 h 632"/>
                <a:gd name="T20" fmla="*/ 1 w 379"/>
                <a:gd name="T21" fmla="*/ 1 h 632"/>
                <a:gd name="T22" fmla="*/ 1 w 379"/>
                <a:gd name="T23" fmla="*/ 1 h 632"/>
                <a:gd name="T24" fmla="*/ 1 w 379"/>
                <a:gd name="T25" fmla="*/ 0 h 632"/>
                <a:gd name="T26" fmla="*/ 1 w 379"/>
                <a:gd name="T27" fmla="*/ 1 h 632"/>
                <a:gd name="T28" fmla="*/ 0 w 379"/>
                <a:gd name="T29" fmla="*/ 2 h 632"/>
                <a:gd name="T30" fmla="*/ 0 w 379"/>
                <a:gd name="T31" fmla="*/ 2 h 632"/>
                <a:gd name="T32" fmla="*/ 0 w 379"/>
                <a:gd name="T33" fmla="*/ 2 h 632"/>
                <a:gd name="T34" fmla="*/ 0 w 379"/>
                <a:gd name="T35" fmla="*/ 2 h 632"/>
                <a:gd name="T36" fmla="*/ 0 w 379"/>
                <a:gd name="T37" fmla="*/ 2 h 63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79" h="632">
                  <a:moveTo>
                    <a:pt x="235" y="457"/>
                  </a:moveTo>
                  <a:lnTo>
                    <a:pt x="185" y="520"/>
                  </a:lnTo>
                  <a:lnTo>
                    <a:pt x="55" y="557"/>
                  </a:lnTo>
                  <a:lnTo>
                    <a:pt x="0" y="632"/>
                  </a:lnTo>
                  <a:lnTo>
                    <a:pt x="117" y="601"/>
                  </a:lnTo>
                  <a:lnTo>
                    <a:pt x="185" y="544"/>
                  </a:lnTo>
                  <a:lnTo>
                    <a:pt x="278" y="425"/>
                  </a:lnTo>
                  <a:lnTo>
                    <a:pt x="310" y="357"/>
                  </a:lnTo>
                  <a:lnTo>
                    <a:pt x="292" y="282"/>
                  </a:lnTo>
                  <a:lnTo>
                    <a:pt x="310" y="219"/>
                  </a:lnTo>
                  <a:lnTo>
                    <a:pt x="341" y="118"/>
                  </a:lnTo>
                  <a:lnTo>
                    <a:pt x="379" y="99"/>
                  </a:lnTo>
                  <a:lnTo>
                    <a:pt x="379" y="0"/>
                  </a:lnTo>
                  <a:lnTo>
                    <a:pt x="286" y="118"/>
                  </a:lnTo>
                  <a:lnTo>
                    <a:pt x="235" y="294"/>
                  </a:lnTo>
                  <a:lnTo>
                    <a:pt x="217" y="345"/>
                  </a:lnTo>
                  <a:lnTo>
                    <a:pt x="205" y="414"/>
                  </a:lnTo>
                  <a:lnTo>
                    <a:pt x="248" y="414"/>
                  </a:lnTo>
                  <a:lnTo>
                    <a:pt x="235" y="457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5" name="Freeform 222"/>
            <p:cNvSpPr>
              <a:spLocks/>
            </p:cNvSpPr>
            <p:nvPr/>
          </p:nvSpPr>
          <p:spPr bwMode="auto">
            <a:xfrm>
              <a:off x="2809" y="2290"/>
              <a:ext cx="91" cy="111"/>
            </a:xfrm>
            <a:custGeom>
              <a:avLst/>
              <a:gdLst>
                <a:gd name="T0" fmla="*/ 0 w 186"/>
                <a:gd name="T1" fmla="*/ 1 h 221"/>
                <a:gd name="T2" fmla="*/ 0 w 186"/>
                <a:gd name="T3" fmla="*/ 1 h 221"/>
                <a:gd name="T4" fmla="*/ 0 w 186"/>
                <a:gd name="T5" fmla="*/ 1 h 221"/>
                <a:gd name="T6" fmla="*/ 0 w 186"/>
                <a:gd name="T7" fmla="*/ 1 h 221"/>
                <a:gd name="T8" fmla="*/ 0 w 186"/>
                <a:gd name="T9" fmla="*/ 1 h 221"/>
                <a:gd name="T10" fmla="*/ 0 w 186"/>
                <a:gd name="T11" fmla="*/ 1 h 221"/>
                <a:gd name="T12" fmla="*/ 0 w 186"/>
                <a:gd name="T13" fmla="*/ 1 h 221"/>
                <a:gd name="T14" fmla="*/ 0 w 186"/>
                <a:gd name="T15" fmla="*/ 1 h 221"/>
                <a:gd name="T16" fmla="*/ 0 w 186"/>
                <a:gd name="T17" fmla="*/ 1 h 221"/>
                <a:gd name="T18" fmla="*/ 0 w 186"/>
                <a:gd name="T19" fmla="*/ 1 h 221"/>
                <a:gd name="T20" fmla="*/ 0 w 186"/>
                <a:gd name="T21" fmla="*/ 0 h 221"/>
                <a:gd name="T22" fmla="*/ 0 w 186"/>
                <a:gd name="T23" fmla="*/ 1 h 2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86" h="221">
                  <a:moveTo>
                    <a:pt x="0" y="14"/>
                  </a:moveTo>
                  <a:lnTo>
                    <a:pt x="0" y="75"/>
                  </a:lnTo>
                  <a:lnTo>
                    <a:pt x="0" y="126"/>
                  </a:lnTo>
                  <a:lnTo>
                    <a:pt x="50" y="83"/>
                  </a:lnTo>
                  <a:lnTo>
                    <a:pt x="99" y="114"/>
                  </a:lnTo>
                  <a:lnTo>
                    <a:pt x="136" y="157"/>
                  </a:lnTo>
                  <a:lnTo>
                    <a:pt x="150" y="221"/>
                  </a:lnTo>
                  <a:lnTo>
                    <a:pt x="186" y="138"/>
                  </a:lnTo>
                  <a:lnTo>
                    <a:pt x="186" y="75"/>
                  </a:lnTo>
                  <a:lnTo>
                    <a:pt x="136" y="14"/>
                  </a:lnTo>
                  <a:lnTo>
                    <a:pt x="69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6" name="Freeform 223"/>
            <p:cNvSpPr>
              <a:spLocks/>
            </p:cNvSpPr>
            <p:nvPr/>
          </p:nvSpPr>
          <p:spPr bwMode="auto">
            <a:xfrm>
              <a:off x="2835" y="2375"/>
              <a:ext cx="44" cy="53"/>
            </a:xfrm>
            <a:custGeom>
              <a:avLst/>
              <a:gdLst>
                <a:gd name="T0" fmla="*/ 0 w 86"/>
                <a:gd name="T1" fmla="*/ 0 h 107"/>
                <a:gd name="T2" fmla="*/ 1 w 86"/>
                <a:gd name="T3" fmla="*/ 0 h 107"/>
                <a:gd name="T4" fmla="*/ 1 w 86"/>
                <a:gd name="T5" fmla="*/ 0 h 107"/>
                <a:gd name="T6" fmla="*/ 1 w 86"/>
                <a:gd name="T7" fmla="*/ 0 h 107"/>
                <a:gd name="T8" fmla="*/ 1 w 86"/>
                <a:gd name="T9" fmla="*/ 0 h 107"/>
                <a:gd name="T10" fmla="*/ 1 w 86"/>
                <a:gd name="T11" fmla="*/ 0 h 107"/>
                <a:gd name="T12" fmla="*/ 1 w 86"/>
                <a:gd name="T13" fmla="*/ 0 h 107"/>
                <a:gd name="T14" fmla="*/ 1 w 86"/>
                <a:gd name="T15" fmla="*/ 0 h 107"/>
                <a:gd name="T16" fmla="*/ 1 w 86"/>
                <a:gd name="T17" fmla="*/ 0 h 107"/>
                <a:gd name="T18" fmla="*/ 0 w 86"/>
                <a:gd name="T19" fmla="*/ 0 h 10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86" h="107">
                  <a:moveTo>
                    <a:pt x="0" y="0"/>
                  </a:moveTo>
                  <a:lnTo>
                    <a:pt x="49" y="26"/>
                  </a:lnTo>
                  <a:lnTo>
                    <a:pt x="86" y="52"/>
                  </a:lnTo>
                  <a:lnTo>
                    <a:pt x="74" y="107"/>
                  </a:lnTo>
                  <a:lnTo>
                    <a:pt x="13" y="107"/>
                  </a:lnTo>
                  <a:lnTo>
                    <a:pt x="37" y="52"/>
                  </a:lnTo>
                  <a:lnTo>
                    <a:pt x="31" y="44"/>
                  </a:lnTo>
                  <a:lnTo>
                    <a:pt x="19" y="24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7" name="Freeform 224"/>
            <p:cNvSpPr>
              <a:spLocks/>
            </p:cNvSpPr>
            <p:nvPr/>
          </p:nvSpPr>
          <p:spPr bwMode="auto">
            <a:xfrm>
              <a:off x="2802" y="2208"/>
              <a:ext cx="130" cy="168"/>
            </a:xfrm>
            <a:custGeom>
              <a:avLst/>
              <a:gdLst>
                <a:gd name="T0" fmla="*/ 0 w 260"/>
                <a:gd name="T1" fmla="*/ 0 h 339"/>
                <a:gd name="T2" fmla="*/ 1 w 260"/>
                <a:gd name="T3" fmla="*/ 0 h 339"/>
                <a:gd name="T4" fmla="*/ 1 w 260"/>
                <a:gd name="T5" fmla="*/ 0 h 339"/>
                <a:gd name="T6" fmla="*/ 2 w 260"/>
                <a:gd name="T7" fmla="*/ 0 h 339"/>
                <a:gd name="T8" fmla="*/ 2 w 260"/>
                <a:gd name="T9" fmla="*/ 1 h 339"/>
                <a:gd name="T10" fmla="*/ 1 w 260"/>
                <a:gd name="T11" fmla="*/ 1 h 339"/>
                <a:gd name="T12" fmla="*/ 1 w 260"/>
                <a:gd name="T13" fmla="*/ 0 h 339"/>
                <a:gd name="T14" fmla="*/ 1 w 260"/>
                <a:gd name="T15" fmla="*/ 0 h 339"/>
                <a:gd name="T16" fmla="*/ 1 w 260"/>
                <a:gd name="T17" fmla="*/ 0 h 339"/>
                <a:gd name="T18" fmla="*/ 1 w 260"/>
                <a:gd name="T19" fmla="*/ 0 h 339"/>
                <a:gd name="T20" fmla="*/ 0 w 260"/>
                <a:gd name="T21" fmla="*/ 0 h 33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60" h="339">
                  <a:moveTo>
                    <a:pt x="0" y="0"/>
                  </a:moveTo>
                  <a:lnTo>
                    <a:pt x="153" y="62"/>
                  </a:lnTo>
                  <a:lnTo>
                    <a:pt x="216" y="132"/>
                  </a:lnTo>
                  <a:lnTo>
                    <a:pt x="260" y="233"/>
                  </a:lnTo>
                  <a:lnTo>
                    <a:pt x="260" y="308"/>
                  </a:lnTo>
                  <a:lnTo>
                    <a:pt x="222" y="339"/>
                  </a:lnTo>
                  <a:lnTo>
                    <a:pt x="222" y="233"/>
                  </a:lnTo>
                  <a:lnTo>
                    <a:pt x="185" y="195"/>
                  </a:lnTo>
                  <a:lnTo>
                    <a:pt x="124" y="125"/>
                  </a:lnTo>
                  <a:lnTo>
                    <a:pt x="61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8" name="Freeform 225"/>
            <p:cNvSpPr>
              <a:spLocks/>
            </p:cNvSpPr>
            <p:nvPr/>
          </p:nvSpPr>
          <p:spPr bwMode="auto">
            <a:xfrm>
              <a:off x="2874" y="2216"/>
              <a:ext cx="157" cy="316"/>
            </a:xfrm>
            <a:custGeom>
              <a:avLst/>
              <a:gdLst>
                <a:gd name="T0" fmla="*/ 0 w 318"/>
                <a:gd name="T1" fmla="*/ 0 h 632"/>
                <a:gd name="T2" fmla="*/ 0 w 318"/>
                <a:gd name="T3" fmla="*/ 0 h 632"/>
                <a:gd name="T4" fmla="*/ 0 w 318"/>
                <a:gd name="T5" fmla="*/ 1 h 632"/>
                <a:gd name="T6" fmla="*/ 1 w 318"/>
                <a:gd name="T7" fmla="*/ 1 h 632"/>
                <a:gd name="T8" fmla="*/ 1 w 318"/>
                <a:gd name="T9" fmla="*/ 1 h 632"/>
                <a:gd name="T10" fmla="*/ 1 w 318"/>
                <a:gd name="T11" fmla="*/ 2 h 632"/>
                <a:gd name="T12" fmla="*/ 1 w 318"/>
                <a:gd name="T13" fmla="*/ 3 h 632"/>
                <a:gd name="T14" fmla="*/ 1 w 318"/>
                <a:gd name="T15" fmla="*/ 3 h 632"/>
                <a:gd name="T16" fmla="*/ 1 w 318"/>
                <a:gd name="T17" fmla="*/ 3 h 632"/>
                <a:gd name="T18" fmla="*/ 1 w 318"/>
                <a:gd name="T19" fmla="*/ 2 h 632"/>
                <a:gd name="T20" fmla="*/ 0 w 318"/>
                <a:gd name="T21" fmla="*/ 2 h 632"/>
                <a:gd name="T22" fmla="*/ 0 w 318"/>
                <a:gd name="T23" fmla="*/ 1 h 632"/>
                <a:gd name="T24" fmla="*/ 0 w 318"/>
                <a:gd name="T25" fmla="*/ 1 h 632"/>
                <a:gd name="T26" fmla="*/ 0 w 318"/>
                <a:gd name="T27" fmla="*/ 1 h 632"/>
                <a:gd name="T28" fmla="*/ 0 w 318"/>
                <a:gd name="T29" fmla="*/ 1 h 632"/>
                <a:gd name="T30" fmla="*/ 0 w 318"/>
                <a:gd name="T31" fmla="*/ 1 h 632"/>
                <a:gd name="T32" fmla="*/ 0 w 318"/>
                <a:gd name="T33" fmla="*/ 1 h 632"/>
                <a:gd name="T34" fmla="*/ 0 w 318"/>
                <a:gd name="T35" fmla="*/ 1 h 632"/>
                <a:gd name="T36" fmla="*/ 0 w 318"/>
                <a:gd name="T37" fmla="*/ 1 h 632"/>
                <a:gd name="T38" fmla="*/ 0 w 318"/>
                <a:gd name="T39" fmla="*/ 1 h 632"/>
                <a:gd name="T40" fmla="*/ 0 w 318"/>
                <a:gd name="T41" fmla="*/ 1 h 632"/>
                <a:gd name="T42" fmla="*/ 0 w 318"/>
                <a:gd name="T43" fmla="*/ 1 h 632"/>
                <a:gd name="T44" fmla="*/ 0 w 318"/>
                <a:gd name="T45" fmla="*/ 0 h 63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318" h="632">
                  <a:moveTo>
                    <a:pt x="0" y="0"/>
                  </a:moveTo>
                  <a:lnTo>
                    <a:pt x="119" y="0"/>
                  </a:lnTo>
                  <a:lnTo>
                    <a:pt x="162" y="57"/>
                  </a:lnTo>
                  <a:lnTo>
                    <a:pt x="280" y="156"/>
                  </a:lnTo>
                  <a:lnTo>
                    <a:pt x="318" y="250"/>
                  </a:lnTo>
                  <a:lnTo>
                    <a:pt x="318" y="471"/>
                  </a:lnTo>
                  <a:lnTo>
                    <a:pt x="306" y="569"/>
                  </a:lnTo>
                  <a:lnTo>
                    <a:pt x="268" y="632"/>
                  </a:lnTo>
                  <a:lnTo>
                    <a:pt x="268" y="526"/>
                  </a:lnTo>
                  <a:lnTo>
                    <a:pt x="298" y="376"/>
                  </a:lnTo>
                  <a:lnTo>
                    <a:pt x="229" y="390"/>
                  </a:lnTo>
                  <a:lnTo>
                    <a:pt x="243" y="239"/>
                  </a:lnTo>
                  <a:lnTo>
                    <a:pt x="211" y="176"/>
                  </a:lnTo>
                  <a:lnTo>
                    <a:pt x="129" y="134"/>
                  </a:lnTo>
                  <a:lnTo>
                    <a:pt x="87" y="44"/>
                  </a:lnTo>
                  <a:lnTo>
                    <a:pt x="83" y="42"/>
                  </a:lnTo>
                  <a:lnTo>
                    <a:pt x="73" y="38"/>
                  </a:lnTo>
                  <a:lnTo>
                    <a:pt x="58" y="30"/>
                  </a:lnTo>
                  <a:lnTo>
                    <a:pt x="42" y="22"/>
                  </a:lnTo>
                  <a:lnTo>
                    <a:pt x="26" y="14"/>
                  </a:lnTo>
                  <a:lnTo>
                    <a:pt x="12" y="6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39" name="Freeform 226"/>
            <p:cNvSpPr>
              <a:spLocks/>
            </p:cNvSpPr>
            <p:nvPr/>
          </p:nvSpPr>
          <p:spPr bwMode="auto">
            <a:xfrm>
              <a:off x="2965" y="2417"/>
              <a:ext cx="56" cy="160"/>
            </a:xfrm>
            <a:custGeom>
              <a:avLst/>
              <a:gdLst>
                <a:gd name="T0" fmla="*/ 1 w 106"/>
                <a:gd name="T1" fmla="*/ 0 h 325"/>
                <a:gd name="T2" fmla="*/ 1 w 106"/>
                <a:gd name="T3" fmla="*/ 0 h 325"/>
                <a:gd name="T4" fmla="*/ 1 w 106"/>
                <a:gd name="T5" fmla="*/ 0 h 325"/>
                <a:gd name="T6" fmla="*/ 1 w 106"/>
                <a:gd name="T7" fmla="*/ 0 h 325"/>
                <a:gd name="T8" fmla="*/ 1 w 106"/>
                <a:gd name="T9" fmla="*/ 0 h 325"/>
                <a:gd name="T10" fmla="*/ 1 w 106"/>
                <a:gd name="T11" fmla="*/ 1 h 325"/>
                <a:gd name="T12" fmla="*/ 0 w 106"/>
                <a:gd name="T13" fmla="*/ 1 h 325"/>
                <a:gd name="T14" fmla="*/ 1 w 106"/>
                <a:gd name="T15" fmla="*/ 0 h 325"/>
                <a:gd name="T16" fmla="*/ 1 w 106"/>
                <a:gd name="T17" fmla="*/ 0 h 325"/>
                <a:gd name="T18" fmla="*/ 1 w 106"/>
                <a:gd name="T19" fmla="*/ 0 h 325"/>
                <a:gd name="T20" fmla="*/ 1 w 106"/>
                <a:gd name="T21" fmla="*/ 0 h 325"/>
                <a:gd name="T22" fmla="*/ 1 w 106"/>
                <a:gd name="T23" fmla="*/ 0 h 3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06" h="325">
                  <a:moveTo>
                    <a:pt x="51" y="55"/>
                  </a:moveTo>
                  <a:lnTo>
                    <a:pt x="57" y="0"/>
                  </a:lnTo>
                  <a:lnTo>
                    <a:pt x="106" y="0"/>
                  </a:lnTo>
                  <a:lnTo>
                    <a:pt x="82" y="93"/>
                  </a:lnTo>
                  <a:lnTo>
                    <a:pt x="82" y="193"/>
                  </a:lnTo>
                  <a:lnTo>
                    <a:pt x="75" y="262"/>
                  </a:lnTo>
                  <a:lnTo>
                    <a:pt x="0" y="325"/>
                  </a:lnTo>
                  <a:lnTo>
                    <a:pt x="31" y="213"/>
                  </a:lnTo>
                  <a:lnTo>
                    <a:pt x="35" y="187"/>
                  </a:lnTo>
                  <a:lnTo>
                    <a:pt x="41" y="132"/>
                  </a:lnTo>
                  <a:lnTo>
                    <a:pt x="47" y="77"/>
                  </a:lnTo>
                  <a:lnTo>
                    <a:pt x="51" y="55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0" name="Freeform 227"/>
            <p:cNvSpPr>
              <a:spLocks/>
            </p:cNvSpPr>
            <p:nvPr/>
          </p:nvSpPr>
          <p:spPr bwMode="auto">
            <a:xfrm>
              <a:off x="2740" y="2375"/>
              <a:ext cx="43" cy="34"/>
            </a:xfrm>
            <a:custGeom>
              <a:avLst/>
              <a:gdLst>
                <a:gd name="T0" fmla="*/ 0 w 88"/>
                <a:gd name="T1" fmla="*/ 0 h 69"/>
                <a:gd name="T2" fmla="*/ 0 w 88"/>
                <a:gd name="T3" fmla="*/ 0 h 69"/>
                <a:gd name="T4" fmla="*/ 0 w 88"/>
                <a:gd name="T5" fmla="*/ 0 h 69"/>
                <a:gd name="T6" fmla="*/ 0 w 88"/>
                <a:gd name="T7" fmla="*/ 0 h 69"/>
                <a:gd name="T8" fmla="*/ 0 w 88"/>
                <a:gd name="T9" fmla="*/ 0 h 6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8" h="69">
                  <a:moveTo>
                    <a:pt x="88" y="0"/>
                  </a:moveTo>
                  <a:lnTo>
                    <a:pt x="57" y="69"/>
                  </a:lnTo>
                  <a:lnTo>
                    <a:pt x="0" y="57"/>
                  </a:lnTo>
                  <a:lnTo>
                    <a:pt x="45" y="6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1" name="Freeform 228"/>
            <p:cNvSpPr>
              <a:spLocks/>
            </p:cNvSpPr>
            <p:nvPr/>
          </p:nvSpPr>
          <p:spPr bwMode="auto">
            <a:xfrm>
              <a:off x="2556" y="2335"/>
              <a:ext cx="92" cy="279"/>
            </a:xfrm>
            <a:custGeom>
              <a:avLst/>
              <a:gdLst>
                <a:gd name="T0" fmla="*/ 0 w 187"/>
                <a:gd name="T1" fmla="*/ 0 h 563"/>
                <a:gd name="T2" fmla="*/ 0 w 187"/>
                <a:gd name="T3" fmla="*/ 1 h 563"/>
                <a:gd name="T4" fmla="*/ 0 w 187"/>
                <a:gd name="T5" fmla="*/ 1 h 563"/>
                <a:gd name="T6" fmla="*/ 0 w 187"/>
                <a:gd name="T7" fmla="*/ 1 h 563"/>
                <a:gd name="T8" fmla="*/ 0 w 187"/>
                <a:gd name="T9" fmla="*/ 2 h 563"/>
                <a:gd name="T10" fmla="*/ 0 w 187"/>
                <a:gd name="T11" fmla="*/ 1 h 563"/>
                <a:gd name="T12" fmla="*/ 0 w 187"/>
                <a:gd name="T13" fmla="*/ 1 h 563"/>
                <a:gd name="T14" fmla="*/ 0 w 187"/>
                <a:gd name="T15" fmla="*/ 0 h 563"/>
                <a:gd name="T16" fmla="*/ 0 w 187"/>
                <a:gd name="T17" fmla="*/ 0 h 563"/>
                <a:gd name="T18" fmla="*/ 0 w 187"/>
                <a:gd name="T19" fmla="*/ 0 h 563"/>
                <a:gd name="T20" fmla="*/ 0 w 187"/>
                <a:gd name="T21" fmla="*/ 0 h 563"/>
                <a:gd name="T22" fmla="*/ 0 w 187"/>
                <a:gd name="T23" fmla="*/ 0 h 563"/>
                <a:gd name="T24" fmla="*/ 0 w 187"/>
                <a:gd name="T25" fmla="*/ 0 h 563"/>
                <a:gd name="T26" fmla="*/ 0 w 187"/>
                <a:gd name="T27" fmla="*/ 0 h 563"/>
                <a:gd name="T28" fmla="*/ 0 w 187"/>
                <a:gd name="T29" fmla="*/ 0 h 56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187" h="563">
                  <a:moveTo>
                    <a:pt x="175" y="244"/>
                  </a:moveTo>
                  <a:lnTo>
                    <a:pt x="175" y="338"/>
                  </a:lnTo>
                  <a:lnTo>
                    <a:pt x="187" y="439"/>
                  </a:lnTo>
                  <a:lnTo>
                    <a:pt x="187" y="508"/>
                  </a:lnTo>
                  <a:lnTo>
                    <a:pt x="138" y="563"/>
                  </a:lnTo>
                  <a:lnTo>
                    <a:pt x="81" y="482"/>
                  </a:lnTo>
                  <a:lnTo>
                    <a:pt x="0" y="344"/>
                  </a:lnTo>
                  <a:lnTo>
                    <a:pt x="0" y="224"/>
                  </a:lnTo>
                  <a:lnTo>
                    <a:pt x="14" y="124"/>
                  </a:lnTo>
                  <a:lnTo>
                    <a:pt x="101" y="43"/>
                  </a:lnTo>
                  <a:lnTo>
                    <a:pt x="150" y="0"/>
                  </a:lnTo>
                  <a:lnTo>
                    <a:pt x="144" y="74"/>
                  </a:lnTo>
                  <a:lnTo>
                    <a:pt x="132" y="132"/>
                  </a:lnTo>
                  <a:lnTo>
                    <a:pt x="150" y="187"/>
                  </a:lnTo>
                  <a:lnTo>
                    <a:pt x="175" y="244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2" name="Freeform 229"/>
            <p:cNvSpPr>
              <a:spLocks/>
            </p:cNvSpPr>
            <p:nvPr/>
          </p:nvSpPr>
          <p:spPr bwMode="auto">
            <a:xfrm>
              <a:off x="2639" y="2647"/>
              <a:ext cx="147" cy="90"/>
            </a:xfrm>
            <a:custGeom>
              <a:avLst/>
              <a:gdLst>
                <a:gd name="T0" fmla="*/ 0 w 291"/>
                <a:gd name="T1" fmla="*/ 0 h 181"/>
                <a:gd name="T2" fmla="*/ 1 w 291"/>
                <a:gd name="T3" fmla="*/ 0 h 181"/>
                <a:gd name="T4" fmla="*/ 1 w 291"/>
                <a:gd name="T5" fmla="*/ 0 h 181"/>
                <a:gd name="T6" fmla="*/ 1 w 291"/>
                <a:gd name="T7" fmla="*/ 0 h 181"/>
                <a:gd name="T8" fmla="*/ 2 w 291"/>
                <a:gd name="T9" fmla="*/ 0 h 181"/>
                <a:gd name="T10" fmla="*/ 1 w 291"/>
                <a:gd name="T11" fmla="*/ 0 h 181"/>
                <a:gd name="T12" fmla="*/ 1 w 291"/>
                <a:gd name="T13" fmla="*/ 0 h 181"/>
                <a:gd name="T14" fmla="*/ 0 w 291"/>
                <a:gd name="T15" fmla="*/ 0 h 18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91" h="181">
                  <a:moveTo>
                    <a:pt x="0" y="0"/>
                  </a:moveTo>
                  <a:lnTo>
                    <a:pt x="104" y="0"/>
                  </a:lnTo>
                  <a:lnTo>
                    <a:pt x="104" y="37"/>
                  </a:lnTo>
                  <a:lnTo>
                    <a:pt x="161" y="81"/>
                  </a:lnTo>
                  <a:lnTo>
                    <a:pt x="291" y="181"/>
                  </a:lnTo>
                  <a:lnTo>
                    <a:pt x="185" y="149"/>
                  </a:lnTo>
                  <a:lnTo>
                    <a:pt x="104" y="1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3" name="Freeform 230"/>
            <p:cNvSpPr>
              <a:spLocks/>
            </p:cNvSpPr>
            <p:nvPr/>
          </p:nvSpPr>
          <p:spPr bwMode="auto">
            <a:xfrm>
              <a:off x="2376" y="2502"/>
              <a:ext cx="368" cy="298"/>
            </a:xfrm>
            <a:custGeom>
              <a:avLst/>
              <a:gdLst>
                <a:gd name="T0" fmla="*/ 1 w 732"/>
                <a:gd name="T1" fmla="*/ 0 h 593"/>
                <a:gd name="T2" fmla="*/ 1 w 732"/>
                <a:gd name="T3" fmla="*/ 1 h 593"/>
                <a:gd name="T4" fmla="*/ 2 w 732"/>
                <a:gd name="T5" fmla="*/ 1 h 593"/>
                <a:gd name="T6" fmla="*/ 1 w 732"/>
                <a:gd name="T7" fmla="*/ 2 h 593"/>
                <a:gd name="T8" fmla="*/ 2 w 732"/>
                <a:gd name="T9" fmla="*/ 2 h 593"/>
                <a:gd name="T10" fmla="*/ 2 w 732"/>
                <a:gd name="T11" fmla="*/ 2 h 593"/>
                <a:gd name="T12" fmla="*/ 2 w 732"/>
                <a:gd name="T13" fmla="*/ 2 h 593"/>
                <a:gd name="T14" fmla="*/ 3 w 732"/>
                <a:gd name="T15" fmla="*/ 3 h 593"/>
                <a:gd name="T16" fmla="*/ 3 w 732"/>
                <a:gd name="T17" fmla="*/ 3 h 593"/>
                <a:gd name="T18" fmla="*/ 3 w 732"/>
                <a:gd name="T19" fmla="*/ 3 h 593"/>
                <a:gd name="T20" fmla="*/ 2 w 732"/>
                <a:gd name="T21" fmla="*/ 3 h 593"/>
                <a:gd name="T22" fmla="*/ 1 w 732"/>
                <a:gd name="T23" fmla="*/ 2 h 593"/>
                <a:gd name="T24" fmla="*/ 1 w 732"/>
                <a:gd name="T25" fmla="*/ 2 h 593"/>
                <a:gd name="T26" fmla="*/ 1 w 732"/>
                <a:gd name="T27" fmla="*/ 2 h 593"/>
                <a:gd name="T28" fmla="*/ 0 w 732"/>
                <a:gd name="T29" fmla="*/ 1 h 593"/>
                <a:gd name="T30" fmla="*/ 1 w 732"/>
                <a:gd name="T31" fmla="*/ 1 h 593"/>
                <a:gd name="T32" fmla="*/ 1 w 732"/>
                <a:gd name="T33" fmla="*/ 0 h 59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732" h="593">
                  <a:moveTo>
                    <a:pt x="132" y="0"/>
                  </a:moveTo>
                  <a:lnTo>
                    <a:pt x="228" y="203"/>
                  </a:lnTo>
                  <a:lnTo>
                    <a:pt x="266" y="229"/>
                  </a:lnTo>
                  <a:lnTo>
                    <a:pt x="228" y="317"/>
                  </a:lnTo>
                  <a:lnTo>
                    <a:pt x="285" y="373"/>
                  </a:lnTo>
                  <a:lnTo>
                    <a:pt x="403" y="386"/>
                  </a:lnTo>
                  <a:lnTo>
                    <a:pt x="459" y="479"/>
                  </a:lnTo>
                  <a:lnTo>
                    <a:pt x="608" y="548"/>
                  </a:lnTo>
                  <a:lnTo>
                    <a:pt x="732" y="593"/>
                  </a:lnTo>
                  <a:lnTo>
                    <a:pt x="600" y="593"/>
                  </a:lnTo>
                  <a:lnTo>
                    <a:pt x="439" y="593"/>
                  </a:lnTo>
                  <a:lnTo>
                    <a:pt x="228" y="497"/>
                  </a:lnTo>
                  <a:lnTo>
                    <a:pt x="149" y="386"/>
                  </a:lnTo>
                  <a:lnTo>
                    <a:pt x="104" y="260"/>
                  </a:lnTo>
                  <a:lnTo>
                    <a:pt x="0" y="174"/>
                  </a:lnTo>
                  <a:lnTo>
                    <a:pt x="80" y="4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4" name="Freeform 231"/>
            <p:cNvSpPr>
              <a:spLocks/>
            </p:cNvSpPr>
            <p:nvPr/>
          </p:nvSpPr>
          <p:spPr bwMode="auto">
            <a:xfrm>
              <a:off x="2879" y="2737"/>
              <a:ext cx="131" cy="93"/>
            </a:xfrm>
            <a:custGeom>
              <a:avLst/>
              <a:gdLst>
                <a:gd name="T0" fmla="*/ 0 w 262"/>
                <a:gd name="T1" fmla="*/ 1 h 183"/>
                <a:gd name="T2" fmla="*/ 1 w 262"/>
                <a:gd name="T3" fmla="*/ 1 h 183"/>
                <a:gd name="T4" fmla="*/ 2 w 262"/>
                <a:gd name="T5" fmla="*/ 0 h 183"/>
                <a:gd name="T6" fmla="*/ 1 w 262"/>
                <a:gd name="T7" fmla="*/ 1 h 183"/>
                <a:gd name="T8" fmla="*/ 1 w 262"/>
                <a:gd name="T9" fmla="*/ 1 h 183"/>
                <a:gd name="T10" fmla="*/ 1 w 262"/>
                <a:gd name="T11" fmla="*/ 1 h 183"/>
                <a:gd name="T12" fmla="*/ 1 w 262"/>
                <a:gd name="T13" fmla="*/ 1 h 183"/>
                <a:gd name="T14" fmla="*/ 1 w 262"/>
                <a:gd name="T15" fmla="*/ 1 h 183"/>
                <a:gd name="T16" fmla="*/ 0 w 262"/>
                <a:gd name="T17" fmla="*/ 1 h 18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62" h="183">
                  <a:moveTo>
                    <a:pt x="0" y="37"/>
                  </a:moveTo>
                  <a:lnTo>
                    <a:pt x="81" y="37"/>
                  </a:lnTo>
                  <a:lnTo>
                    <a:pt x="262" y="0"/>
                  </a:lnTo>
                  <a:lnTo>
                    <a:pt x="237" y="43"/>
                  </a:lnTo>
                  <a:lnTo>
                    <a:pt x="199" y="83"/>
                  </a:lnTo>
                  <a:lnTo>
                    <a:pt x="124" y="138"/>
                  </a:lnTo>
                  <a:lnTo>
                    <a:pt x="32" y="183"/>
                  </a:lnTo>
                  <a:lnTo>
                    <a:pt x="52" y="100"/>
                  </a:lnTo>
                  <a:lnTo>
                    <a:pt x="0" y="37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5" name="Freeform 232"/>
            <p:cNvSpPr>
              <a:spLocks/>
            </p:cNvSpPr>
            <p:nvPr/>
          </p:nvSpPr>
          <p:spPr bwMode="auto">
            <a:xfrm>
              <a:off x="2565" y="2856"/>
              <a:ext cx="490" cy="164"/>
            </a:xfrm>
            <a:custGeom>
              <a:avLst/>
              <a:gdLst>
                <a:gd name="T0" fmla="*/ 0 w 981"/>
                <a:gd name="T1" fmla="*/ 0 h 333"/>
                <a:gd name="T2" fmla="*/ 0 w 981"/>
                <a:gd name="T3" fmla="*/ 0 h 333"/>
                <a:gd name="T4" fmla="*/ 1 w 981"/>
                <a:gd name="T5" fmla="*/ 0 h 333"/>
                <a:gd name="T6" fmla="*/ 1 w 981"/>
                <a:gd name="T7" fmla="*/ 0 h 333"/>
                <a:gd name="T8" fmla="*/ 1 w 981"/>
                <a:gd name="T9" fmla="*/ 0 h 333"/>
                <a:gd name="T10" fmla="*/ 1 w 981"/>
                <a:gd name="T11" fmla="*/ 0 h 333"/>
                <a:gd name="T12" fmla="*/ 1 w 981"/>
                <a:gd name="T13" fmla="*/ 0 h 333"/>
                <a:gd name="T14" fmla="*/ 2 w 981"/>
                <a:gd name="T15" fmla="*/ 0 h 333"/>
                <a:gd name="T16" fmla="*/ 2 w 981"/>
                <a:gd name="T17" fmla="*/ 0 h 333"/>
                <a:gd name="T18" fmla="*/ 2 w 981"/>
                <a:gd name="T19" fmla="*/ 0 h 333"/>
                <a:gd name="T20" fmla="*/ 2 w 981"/>
                <a:gd name="T21" fmla="*/ 0 h 333"/>
                <a:gd name="T22" fmla="*/ 2 w 981"/>
                <a:gd name="T23" fmla="*/ 0 h 333"/>
                <a:gd name="T24" fmla="*/ 2 w 981"/>
                <a:gd name="T25" fmla="*/ 0 h 333"/>
                <a:gd name="T26" fmla="*/ 2 w 981"/>
                <a:gd name="T27" fmla="*/ 0 h 333"/>
                <a:gd name="T28" fmla="*/ 2 w 981"/>
                <a:gd name="T29" fmla="*/ 0 h 333"/>
                <a:gd name="T30" fmla="*/ 2 w 981"/>
                <a:gd name="T31" fmla="*/ 0 h 333"/>
                <a:gd name="T32" fmla="*/ 2 w 981"/>
                <a:gd name="T33" fmla="*/ 0 h 333"/>
                <a:gd name="T34" fmla="*/ 2 w 981"/>
                <a:gd name="T35" fmla="*/ 0 h 333"/>
                <a:gd name="T36" fmla="*/ 2 w 981"/>
                <a:gd name="T37" fmla="*/ 0 h 333"/>
                <a:gd name="T38" fmla="*/ 2 w 981"/>
                <a:gd name="T39" fmla="*/ 0 h 333"/>
                <a:gd name="T40" fmla="*/ 3 w 981"/>
                <a:gd name="T41" fmla="*/ 0 h 333"/>
                <a:gd name="T42" fmla="*/ 3 w 981"/>
                <a:gd name="T43" fmla="*/ 0 h 333"/>
                <a:gd name="T44" fmla="*/ 3 w 981"/>
                <a:gd name="T45" fmla="*/ 1 h 333"/>
                <a:gd name="T46" fmla="*/ 3 w 981"/>
                <a:gd name="T47" fmla="*/ 1 h 333"/>
                <a:gd name="T48" fmla="*/ 2 w 981"/>
                <a:gd name="T49" fmla="*/ 0 h 333"/>
                <a:gd name="T50" fmla="*/ 2 w 981"/>
                <a:gd name="T51" fmla="*/ 1 h 333"/>
                <a:gd name="T52" fmla="*/ 2 w 981"/>
                <a:gd name="T53" fmla="*/ 1 h 333"/>
                <a:gd name="T54" fmla="*/ 2 w 981"/>
                <a:gd name="T55" fmla="*/ 1 h 333"/>
                <a:gd name="T56" fmla="*/ 1 w 981"/>
                <a:gd name="T57" fmla="*/ 1 h 333"/>
                <a:gd name="T58" fmla="*/ 1 w 981"/>
                <a:gd name="T59" fmla="*/ 1 h 333"/>
                <a:gd name="T60" fmla="*/ 1 w 981"/>
                <a:gd name="T61" fmla="*/ 1 h 333"/>
                <a:gd name="T62" fmla="*/ 1 w 981"/>
                <a:gd name="T63" fmla="*/ 1 h 333"/>
                <a:gd name="T64" fmla="*/ 1 w 981"/>
                <a:gd name="T65" fmla="*/ 1 h 333"/>
                <a:gd name="T66" fmla="*/ 1 w 981"/>
                <a:gd name="T67" fmla="*/ 1 h 333"/>
                <a:gd name="T68" fmla="*/ 1 w 981"/>
                <a:gd name="T69" fmla="*/ 1 h 333"/>
                <a:gd name="T70" fmla="*/ 1 w 981"/>
                <a:gd name="T71" fmla="*/ 1 h 333"/>
                <a:gd name="T72" fmla="*/ 1 w 981"/>
                <a:gd name="T73" fmla="*/ 1 h 333"/>
                <a:gd name="T74" fmla="*/ 1 w 981"/>
                <a:gd name="T75" fmla="*/ 0 h 333"/>
                <a:gd name="T76" fmla="*/ 1 w 981"/>
                <a:gd name="T77" fmla="*/ 0 h 333"/>
                <a:gd name="T78" fmla="*/ 0 w 981"/>
                <a:gd name="T79" fmla="*/ 0 h 333"/>
                <a:gd name="T80" fmla="*/ 0 w 981"/>
                <a:gd name="T81" fmla="*/ 0 h 333"/>
                <a:gd name="T82" fmla="*/ 0 w 981"/>
                <a:gd name="T83" fmla="*/ 0 h 333"/>
                <a:gd name="T84" fmla="*/ 0 w 981"/>
                <a:gd name="T85" fmla="*/ 0 h 333"/>
                <a:gd name="T86" fmla="*/ 0 w 981"/>
                <a:gd name="T87" fmla="*/ 0 h 333"/>
                <a:gd name="T88" fmla="*/ 0 w 981"/>
                <a:gd name="T89" fmla="*/ 0 h 333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981" h="333">
                  <a:moveTo>
                    <a:pt x="45" y="101"/>
                  </a:moveTo>
                  <a:lnTo>
                    <a:pt x="130" y="73"/>
                  </a:lnTo>
                  <a:lnTo>
                    <a:pt x="274" y="0"/>
                  </a:lnTo>
                  <a:lnTo>
                    <a:pt x="431" y="40"/>
                  </a:lnTo>
                  <a:lnTo>
                    <a:pt x="455" y="48"/>
                  </a:lnTo>
                  <a:lnTo>
                    <a:pt x="477" y="55"/>
                  </a:lnTo>
                  <a:lnTo>
                    <a:pt x="498" y="63"/>
                  </a:lnTo>
                  <a:lnTo>
                    <a:pt x="518" y="69"/>
                  </a:lnTo>
                  <a:lnTo>
                    <a:pt x="538" y="75"/>
                  </a:lnTo>
                  <a:lnTo>
                    <a:pt x="557" y="79"/>
                  </a:lnTo>
                  <a:lnTo>
                    <a:pt x="577" y="83"/>
                  </a:lnTo>
                  <a:lnTo>
                    <a:pt x="595" y="87"/>
                  </a:lnTo>
                  <a:lnTo>
                    <a:pt x="614" y="89"/>
                  </a:lnTo>
                  <a:lnTo>
                    <a:pt x="632" y="91"/>
                  </a:lnTo>
                  <a:lnTo>
                    <a:pt x="652" y="95"/>
                  </a:lnTo>
                  <a:lnTo>
                    <a:pt x="672" y="95"/>
                  </a:lnTo>
                  <a:lnTo>
                    <a:pt x="693" y="97"/>
                  </a:lnTo>
                  <a:lnTo>
                    <a:pt x="715" y="99"/>
                  </a:lnTo>
                  <a:lnTo>
                    <a:pt x="739" y="99"/>
                  </a:lnTo>
                  <a:lnTo>
                    <a:pt x="764" y="101"/>
                  </a:lnTo>
                  <a:lnTo>
                    <a:pt x="843" y="138"/>
                  </a:lnTo>
                  <a:lnTo>
                    <a:pt x="981" y="213"/>
                  </a:lnTo>
                  <a:lnTo>
                    <a:pt x="953" y="278"/>
                  </a:lnTo>
                  <a:lnTo>
                    <a:pt x="823" y="278"/>
                  </a:lnTo>
                  <a:lnTo>
                    <a:pt x="640" y="239"/>
                  </a:lnTo>
                  <a:lnTo>
                    <a:pt x="603" y="266"/>
                  </a:lnTo>
                  <a:lnTo>
                    <a:pt x="569" y="288"/>
                  </a:lnTo>
                  <a:lnTo>
                    <a:pt x="540" y="306"/>
                  </a:lnTo>
                  <a:lnTo>
                    <a:pt x="510" y="319"/>
                  </a:lnTo>
                  <a:lnTo>
                    <a:pt x="482" y="329"/>
                  </a:lnTo>
                  <a:lnTo>
                    <a:pt x="457" y="333"/>
                  </a:lnTo>
                  <a:lnTo>
                    <a:pt x="433" y="333"/>
                  </a:lnTo>
                  <a:lnTo>
                    <a:pt x="410" y="329"/>
                  </a:lnTo>
                  <a:lnTo>
                    <a:pt x="386" y="321"/>
                  </a:lnTo>
                  <a:lnTo>
                    <a:pt x="364" y="308"/>
                  </a:lnTo>
                  <a:lnTo>
                    <a:pt x="341" y="290"/>
                  </a:lnTo>
                  <a:lnTo>
                    <a:pt x="319" y="266"/>
                  </a:lnTo>
                  <a:lnTo>
                    <a:pt x="293" y="241"/>
                  </a:lnTo>
                  <a:lnTo>
                    <a:pt x="270" y="209"/>
                  </a:lnTo>
                  <a:lnTo>
                    <a:pt x="242" y="174"/>
                  </a:lnTo>
                  <a:lnTo>
                    <a:pt x="215" y="132"/>
                  </a:lnTo>
                  <a:lnTo>
                    <a:pt x="116" y="132"/>
                  </a:lnTo>
                  <a:lnTo>
                    <a:pt x="6" y="172"/>
                  </a:lnTo>
                  <a:lnTo>
                    <a:pt x="0" y="113"/>
                  </a:lnTo>
                  <a:lnTo>
                    <a:pt x="45" y="101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6" name="Freeform 233"/>
            <p:cNvSpPr>
              <a:spLocks/>
            </p:cNvSpPr>
            <p:nvPr/>
          </p:nvSpPr>
          <p:spPr bwMode="auto">
            <a:xfrm>
              <a:off x="2693" y="2637"/>
              <a:ext cx="282" cy="83"/>
            </a:xfrm>
            <a:custGeom>
              <a:avLst/>
              <a:gdLst>
                <a:gd name="T0" fmla="*/ 0 w 563"/>
                <a:gd name="T1" fmla="*/ 1 h 166"/>
                <a:gd name="T2" fmla="*/ 1 w 563"/>
                <a:gd name="T3" fmla="*/ 1 h 166"/>
                <a:gd name="T4" fmla="*/ 1 w 563"/>
                <a:gd name="T5" fmla="*/ 1 h 166"/>
                <a:gd name="T6" fmla="*/ 2 w 563"/>
                <a:gd name="T7" fmla="*/ 1 h 166"/>
                <a:gd name="T8" fmla="*/ 2 w 563"/>
                <a:gd name="T9" fmla="*/ 1 h 166"/>
                <a:gd name="T10" fmla="*/ 3 w 563"/>
                <a:gd name="T11" fmla="*/ 1 h 166"/>
                <a:gd name="T12" fmla="*/ 2 w 563"/>
                <a:gd name="T13" fmla="*/ 1 h 166"/>
                <a:gd name="T14" fmla="*/ 2 w 563"/>
                <a:gd name="T15" fmla="*/ 1 h 166"/>
                <a:gd name="T16" fmla="*/ 2 w 563"/>
                <a:gd name="T17" fmla="*/ 1 h 166"/>
                <a:gd name="T18" fmla="*/ 1 w 563"/>
                <a:gd name="T19" fmla="*/ 0 h 166"/>
                <a:gd name="T20" fmla="*/ 1 w 563"/>
                <a:gd name="T21" fmla="*/ 0 h 166"/>
                <a:gd name="T22" fmla="*/ 0 w 563"/>
                <a:gd name="T23" fmla="*/ 1 h 16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63" h="166">
                  <a:moveTo>
                    <a:pt x="0" y="6"/>
                  </a:moveTo>
                  <a:lnTo>
                    <a:pt x="85" y="114"/>
                  </a:lnTo>
                  <a:lnTo>
                    <a:pt x="185" y="166"/>
                  </a:lnTo>
                  <a:lnTo>
                    <a:pt x="321" y="166"/>
                  </a:lnTo>
                  <a:lnTo>
                    <a:pt x="475" y="120"/>
                  </a:lnTo>
                  <a:lnTo>
                    <a:pt x="563" y="6"/>
                  </a:lnTo>
                  <a:lnTo>
                    <a:pt x="485" y="6"/>
                  </a:lnTo>
                  <a:lnTo>
                    <a:pt x="374" y="24"/>
                  </a:lnTo>
                  <a:lnTo>
                    <a:pt x="258" y="30"/>
                  </a:lnTo>
                  <a:lnTo>
                    <a:pt x="122" y="0"/>
                  </a:lnTo>
                  <a:lnTo>
                    <a:pt x="59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7" name="Freeform 234"/>
            <p:cNvSpPr>
              <a:spLocks/>
            </p:cNvSpPr>
            <p:nvPr/>
          </p:nvSpPr>
          <p:spPr bwMode="auto">
            <a:xfrm>
              <a:off x="2623" y="2420"/>
              <a:ext cx="208" cy="165"/>
            </a:xfrm>
            <a:custGeom>
              <a:avLst/>
              <a:gdLst>
                <a:gd name="T0" fmla="*/ 0 w 416"/>
                <a:gd name="T1" fmla="*/ 0 h 329"/>
                <a:gd name="T2" fmla="*/ 1 w 416"/>
                <a:gd name="T3" fmla="*/ 1 h 329"/>
                <a:gd name="T4" fmla="*/ 1 w 416"/>
                <a:gd name="T5" fmla="*/ 1 h 329"/>
                <a:gd name="T6" fmla="*/ 2 w 416"/>
                <a:gd name="T7" fmla="*/ 2 h 329"/>
                <a:gd name="T8" fmla="*/ 2 w 416"/>
                <a:gd name="T9" fmla="*/ 2 h 329"/>
                <a:gd name="T10" fmla="*/ 1 w 416"/>
                <a:gd name="T11" fmla="*/ 2 h 329"/>
                <a:gd name="T12" fmla="*/ 1 w 416"/>
                <a:gd name="T13" fmla="*/ 2 h 329"/>
                <a:gd name="T14" fmla="*/ 1 w 416"/>
                <a:gd name="T15" fmla="*/ 1 h 329"/>
                <a:gd name="T16" fmla="*/ 0 w 416"/>
                <a:gd name="T17" fmla="*/ 0 h 3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16" h="329">
                  <a:moveTo>
                    <a:pt x="0" y="0"/>
                  </a:moveTo>
                  <a:lnTo>
                    <a:pt x="116" y="134"/>
                  </a:lnTo>
                  <a:lnTo>
                    <a:pt x="233" y="191"/>
                  </a:lnTo>
                  <a:lnTo>
                    <a:pt x="416" y="301"/>
                  </a:lnTo>
                  <a:lnTo>
                    <a:pt x="280" y="309"/>
                  </a:lnTo>
                  <a:lnTo>
                    <a:pt x="193" y="329"/>
                  </a:lnTo>
                  <a:lnTo>
                    <a:pt x="128" y="329"/>
                  </a:lnTo>
                  <a:lnTo>
                    <a:pt x="73" y="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8" name="Freeform 235"/>
            <p:cNvSpPr>
              <a:spLocks/>
            </p:cNvSpPr>
            <p:nvPr/>
          </p:nvSpPr>
          <p:spPr bwMode="auto">
            <a:xfrm>
              <a:off x="2833" y="2435"/>
              <a:ext cx="157" cy="144"/>
            </a:xfrm>
            <a:custGeom>
              <a:avLst/>
              <a:gdLst>
                <a:gd name="T0" fmla="*/ 1 w 315"/>
                <a:gd name="T1" fmla="*/ 0 h 290"/>
                <a:gd name="T2" fmla="*/ 0 w 315"/>
                <a:gd name="T3" fmla="*/ 0 h 290"/>
                <a:gd name="T4" fmla="*/ 0 w 315"/>
                <a:gd name="T5" fmla="*/ 0 h 290"/>
                <a:gd name="T6" fmla="*/ 0 w 315"/>
                <a:gd name="T7" fmla="*/ 0 h 290"/>
                <a:gd name="T8" fmla="*/ 0 w 315"/>
                <a:gd name="T9" fmla="*/ 1 h 290"/>
                <a:gd name="T10" fmla="*/ 0 w 315"/>
                <a:gd name="T11" fmla="*/ 1 h 290"/>
                <a:gd name="T12" fmla="*/ 0 w 315"/>
                <a:gd name="T13" fmla="*/ 1 h 290"/>
                <a:gd name="T14" fmla="*/ 0 w 315"/>
                <a:gd name="T15" fmla="*/ 1 h 290"/>
                <a:gd name="T16" fmla="*/ 1 w 315"/>
                <a:gd name="T17" fmla="*/ 1 h 290"/>
                <a:gd name="T18" fmla="*/ 1 w 315"/>
                <a:gd name="T19" fmla="*/ 0 h 290"/>
                <a:gd name="T20" fmla="*/ 1 w 315"/>
                <a:gd name="T21" fmla="*/ 0 h 290"/>
                <a:gd name="T22" fmla="*/ 1 w 315"/>
                <a:gd name="T23" fmla="*/ 0 h 290"/>
                <a:gd name="T24" fmla="*/ 1 w 315"/>
                <a:gd name="T25" fmla="*/ 0 h 290"/>
                <a:gd name="T26" fmla="*/ 1 w 315"/>
                <a:gd name="T27" fmla="*/ 0 h 290"/>
                <a:gd name="T28" fmla="*/ 1 w 315"/>
                <a:gd name="T29" fmla="*/ 0 h 290"/>
                <a:gd name="T30" fmla="*/ 1 w 315"/>
                <a:gd name="T31" fmla="*/ 0 h 290"/>
                <a:gd name="T32" fmla="*/ 1 w 315"/>
                <a:gd name="T33" fmla="*/ 0 h 290"/>
                <a:gd name="T34" fmla="*/ 1 w 315"/>
                <a:gd name="T35" fmla="*/ 0 h 290"/>
                <a:gd name="T36" fmla="*/ 1 w 315"/>
                <a:gd name="T37" fmla="*/ 0 h 290"/>
                <a:gd name="T38" fmla="*/ 1 w 315"/>
                <a:gd name="T39" fmla="*/ 0 h 290"/>
                <a:gd name="T40" fmla="*/ 1 w 315"/>
                <a:gd name="T41" fmla="*/ 0 h 29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15" h="290">
                  <a:moveTo>
                    <a:pt x="305" y="0"/>
                  </a:moveTo>
                  <a:lnTo>
                    <a:pt x="212" y="50"/>
                  </a:lnTo>
                  <a:lnTo>
                    <a:pt x="112" y="119"/>
                  </a:lnTo>
                  <a:lnTo>
                    <a:pt x="0" y="201"/>
                  </a:lnTo>
                  <a:lnTo>
                    <a:pt x="110" y="286"/>
                  </a:lnTo>
                  <a:lnTo>
                    <a:pt x="163" y="290"/>
                  </a:lnTo>
                  <a:lnTo>
                    <a:pt x="208" y="284"/>
                  </a:lnTo>
                  <a:lnTo>
                    <a:pt x="242" y="274"/>
                  </a:lnTo>
                  <a:lnTo>
                    <a:pt x="270" y="258"/>
                  </a:lnTo>
                  <a:lnTo>
                    <a:pt x="289" y="239"/>
                  </a:lnTo>
                  <a:lnTo>
                    <a:pt x="303" y="215"/>
                  </a:lnTo>
                  <a:lnTo>
                    <a:pt x="311" y="188"/>
                  </a:lnTo>
                  <a:lnTo>
                    <a:pt x="315" y="160"/>
                  </a:lnTo>
                  <a:lnTo>
                    <a:pt x="315" y="132"/>
                  </a:lnTo>
                  <a:lnTo>
                    <a:pt x="313" y="105"/>
                  </a:lnTo>
                  <a:lnTo>
                    <a:pt x="311" y="77"/>
                  </a:lnTo>
                  <a:lnTo>
                    <a:pt x="307" y="54"/>
                  </a:lnTo>
                  <a:lnTo>
                    <a:pt x="303" y="32"/>
                  </a:lnTo>
                  <a:lnTo>
                    <a:pt x="301" y="16"/>
                  </a:lnTo>
                  <a:lnTo>
                    <a:pt x="301" y="4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49" name="Freeform 236"/>
            <p:cNvSpPr>
              <a:spLocks/>
            </p:cNvSpPr>
            <p:nvPr/>
          </p:nvSpPr>
          <p:spPr bwMode="auto">
            <a:xfrm>
              <a:off x="3115" y="2558"/>
              <a:ext cx="163" cy="164"/>
            </a:xfrm>
            <a:custGeom>
              <a:avLst/>
              <a:gdLst>
                <a:gd name="T0" fmla="*/ 1 w 323"/>
                <a:gd name="T1" fmla="*/ 1 h 325"/>
                <a:gd name="T2" fmla="*/ 1 w 323"/>
                <a:gd name="T3" fmla="*/ 1 h 325"/>
                <a:gd name="T4" fmla="*/ 0 w 323"/>
                <a:gd name="T5" fmla="*/ 1 h 325"/>
                <a:gd name="T6" fmla="*/ 1 w 323"/>
                <a:gd name="T7" fmla="*/ 1 h 325"/>
                <a:gd name="T8" fmla="*/ 1 w 323"/>
                <a:gd name="T9" fmla="*/ 2 h 325"/>
                <a:gd name="T10" fmla="*/ 1 w 323"/>
                <a:gd name="T11" fmla="*/ 2 h 325"/>
                <a:gd name="T12" fmla="*/ 2 w 323"/>
                <a:gd name="T13" fmla="*/ 1 h 325"/>
                <a:gd name="T14" fmla="*/ 1 w 323"/>
                <a:gd name="T15" fmla="*/ 1 h 325"/>
                <a:gd name="T16" fmla="*/ 1 w 323"/>
                <a:gd name="T17" fmla="*/ 1 h 325"/>
                <a:gd name="T18" fmla="*/ 1 w 323"/>
                <a:gd name="T19" fmla="*/ 1 h 325"/>
                <a:gd name="T20" fmla="*/ 2 w 323"/>
                <a:gd name="T21" fmla="*/ 1 h 325"/>
                <a:gd name="T22" fmla="*/ 1 w 323"/>
                <a:gd name="T23" fmla="*/ 0 h 325"/>
                <a:gd name="T24" fmla="*/ 1 w 323"/>
                <a:gd name="T25" fmla="*/ 1 h 325"/>
                <a:gd name="T26" fmla="*/ 1 w 323"/>
                <a:gd name="T27" fmla="*/ 1 h 325"/>
                <a:gd name="T28" fmla="*/ 1 w 323"/>
                <a:gd name="T29" fmla="*/ 1 h 325"/>
                <a:gd name="T30" fmla="*/ 1 w 323"/>
                <a:gd name="T31" fmla="*/ 1 h 32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23" h="325">
                  <a:moveTo>
                    <a:pt x="140" y="11"/>
                  </a:moveTo>
                  <a:lnTo>
                    <a:pt x="87" y="120"/>
                  </a:lnTo>
                  <a:lnTo>
                    <a:pt x="0" y="240"/>
                  </a:lnTo>
                  <a:lnTo>
                    <a:pt x="87" y="250"/>
                  </a:lnTo>
                  <a:lnTo>
                    <a:pt x="173" y="325"/>
                  </a:lnTo>
                  <a:lnTo>
                    <a:pt x="248" y="325"/>
                  </a:lnTo>
                  <a:lnTo>
                    <a:pt x="323" y="206"/>
                  </a:lnTo>
                  <a:lnTo>
                    <a:pt x="227" y="228"/>
                  </a:lnTo>
                  <a:lnTo>
                    <a:pt x="152" y="218"/>
                  </a:lnTo>
                  <a:lnTo>
                    <a:pt x="215" y="151"/>
                  </a:lnTo>
                  <a:lnTo>
                    <a:pt x="270" y="55"/>
                  </a:lnTo>
                  <a:lnTo>
                    <a:pt x="195" y="0"/>
                  </a:lnTo>
                  <a:lnTo>
                    <a:pt x="187" y="4"/>
                  </a:lnTo>
                  <a:lnTo>
                    <a:pt x="171" y="9"/>
                  </a:lnTo>
                  <a:lnTo>
                    <a:pt x="154" y="13"/>
                  </a:lnTo>
                  <a:lnTo>
                    <a:pt x="140" y="11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0" name="Freeform 237"/>
            <p:cNvSpPr>
              <a:spLocks/>
            </p:cNvSpPr>
            <p:nvPr/>
          </p:nvSpPr>
          <p:spPr bwMode="auto">
            <a:xfrm>
              <a:off x="2946" y="2276"/>
              <a:ext cx="46" cy="147"/>
            </a:xfrm>
            <a:custGeom>
              <a:avLst/>
              <a:gdLst>
                <a:gd name="T0" fmla="*/ 0 w 93"/>
                <a:gd name="T1" fmla="*/ 0 h 296"/>
                <a:gd name="T2" fmla="*/ 0 w 93"/>
                <a:gd name="T3" fmla="*/ 0 h 296"/>
                <a:gd name="T4" fmla="*/ 0 w 93"/>
                <a:gd name="T5" fmla="*/ 1 h 296"/>
                <a:gd name="T6" fmla="*/ 0 w 93"/>
                <a:gd name="T7" fmla="*/ 1 h 296"/>
                <a:gd name="T8" fmla="*/ 0 w 93"/>
                <a:gd name="T9" fmla="*/ 0 h 296"/>
                <a:gd name="T10" fmla="*/ 0 w 93"/>
                <a:gd name="T11" fmla="*/ 0 h 2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93" h="296">
                  <a:moveTo>
                    <a:pt x="18" y="0"/>
                  </a:moveTo>
                  <a:lnTo>
                    <a:pt x="93" y="65"/>
                  </a:lnTo>
                  <a:lnTo>
                    <a:pt x="93" y="262"/>
                  </a:lnTo>
                  <a:lnTo>
                    <a:pt x="0" y="296"/>
                  </a:lnTo>
                  <a:lnTo>
                    <a:pt x="28" y="12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DD7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1" name="Freeform 238"/>
            <p:cNvSpPr>
              <a:spLocks/>
            </p:cNvSpPr>
            <p:nvPr/>
          </p:nvSpPr>
          <p:spPr bwMode="auto">
            <a:xfrm>
              <a:off x="2725" y="2411"/>
              <a:ext cx="176" cy="112"/>
            </a:xfrm>
            <a:custGeom>
              <a:avLst/>
              <a:gdLst>
                <a:gd name="T0" fmla="*/ 0 w 353"/>
                <a:gd name="T1" fmla="*/ 0 h 225"/>
                <a:gd name="T2" fmla="*/ 0 w 353"/>
                <a:gd name="T3" fmla="*/ 0 h 225"/>
                <a:gd name="T4" fmla="*/ 1 w 353"/>
                <a:gd name="T5" fmla="*/ 0 h 225"/>
                <a:gd name="T6" fmla="*/ 1 w 353"/>
                <a:gd name="T7" fmla="*/ 0 h 225"/>
                <a:gd name="T8" fmla="*/ 0 w 353"/>
                <a:gd name="T9" fmla="*/ 0 h 225"/>
                <a:gd name="T10" fmla="*/ 0 w 353"/>
                <a:gd name="T11" fmla="*/ 0 h 225"/>
                <a:gd name="T12" fmla="*/ 0 w 353"/>
                <a:gd name="T13" fmla="*/ 0 h 225"/>
                <a:gd name="T14" fmla="*/ 0 w 353"/>
                <a:gd name="T15" fmla="*/ 0 h 22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53" h="225">
                  <a:moveTo>
                    <a:pt x="106" y="38"/>
                  </a:moveTo>
                  <a:lnTo>
                    <a:pt x="230" y="63"/>
                  </a:lnTo>
                  <a:lnTo>
                    <a:pt x="353" y="93"/>
                  </a:lnTo>
                  <a:lnTo>
                    <a:pt x="303" y="170"/>
                  </a:lnTo>
                  <a:lnTo>
                    <a:pt x="230" y="225"/>
                  </a:lnTo>
                  <a:lnTo>
                    <a:pt x="160" y="144"/>
                  </a:lnTo>
                  <a:lnTo>
                    <a:pt x="0" y="0"/>
                  </a:lnTo>
                  <a:lnTo>
                    <a:pt x="106" y="38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2" name="Freeform 239"/>
            <p:cNvSpPr>
              <a:spLocks/>
            </p:cNvSpPr>
            <p:nvPr/>
          </p:nvSpPr>
          <p:spPr bwMode="auto">
            <a:xfrm>
              <a:off x="2708" y="2288"/>
              <a:ext cx="139" cy="102"/>
            </a:xfrm>
            <a:custGeom>
              <a:avLst/>
              <a:gdLst>
                <a:gd name="T0" fmla="*/ 0 w 278"/>
                <a:gd name="T1" fmla="*/ 1 h 201"/>
                <a:gd name="T2" fmla="*/ 1 w 278"/>
                <a:gd name="T3" fmla="*/ 1 h 201"/>
                <a:gd name="T4" fmla="*/ 1 w 278"/>
                <a:gd name="T5" fmla="*/ 1 h 201"/>
                <a:gd name="T6" fmla="*/ 1 w 278"/>
                <a:gd name="T7" fmla="*/ 0 h 201"/>
                <a:gd name="T8" fmla="*/ 1 w 278"/>
                <a:gd name="T9" fmla="*/ 0 h 201"/>
                <a:gd name="T10" fmla="*/ 1 w 278"/>
                <a:gd name="T11" fmla="*/ 1 h 201"/>
                <a:gd name="T12" fmla="*/ 2 w 278"/>
                <a:gd name="T13" fmla="*/ 1 h 201"/>
                <a:gd name="T14" fmla="*/ 1 w 278"/>
                <a:gd name="T15" fmla="*/ 1 h 201"/>
                <a:gd name="T16" fmla="*/ 1 w 278"/>
                <a:gd name="T17" fmla="*/ 1 h 201"/>
                <a:gd name="T18" fmla="*/ 1 w 278"/>
                <a:gd name="T19" fmla="*/ 1 h 201"/>
                <a:gd name="T20" fmla="*/ 1 w 278"/>
                <a:gd name="T21" fmla="*/ 1 h 201"/>
                <a:gd name="T22" fmla="*/ 0 w 278"/>
                <a:gd name="T23" fmla="*/ 1 h 20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78" h="201">
                  <a:moveTo>
                    <a:pt x="0" y="162"/>
                  </a:moveTo>
                  <a:lnTo>
                    <a:pt x="16" y="89"/>
                  </a:lnTo>
                  <a:lnTo>
                    <a:pt x="79" y="65"/>
                  </a:lnTo>
                  <a:lnTo>
                    <a:pt x="79" y="0"/>
                  </a:lnTo>
                  <a:lnTo>
                    <a:pt x="134" y="0"/>
                  </a:lnTo>
                  <a:lnTo>
                    <a:pt x="205" y="49"/>
                  </a:lnTo>
                  <a:lnTo>
                    <a:pt x="278" y="81"/>
                  </a:lnTo>
                  <a:lnTo>
                    <a:pt x="197" y="112"/>
                  </a:lnTo>
                  <a:lnTo>
                    <a:pt x="119" y="138"/>
                  </a:lnTo>
                  <a:lnTo>
                    <a:pt x="63" y="146"/>
                  </a:lnTo>
                  <a:lnTo>
                    <a:pt x="63" y="201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3" name="Freeform 240"/>
            <p:cNvSpPr>
              <a:spLocks/>
            </p:cNvSpPr>
            <p:nvPr/>
          </p:nvSpPr>
          <p:spPr bwMode="auto">
            <a:xfrm>
              <a:off x="3030" y="2271"/>
              <a:ext cx="125" cy="131"/>
            </a:xfrm>
            <a:custGeom>
              <a:avLst/>
              <a:gdLst>
                <a:gd name="T0" fmla="*/ 0 w 246"/>
                <a:gd name="T1" fmla="*/ 0 h 262"/>
                <a:gd name="T2" fmla="*/ 1 w 246"/>
                <a:gd name="T3" fmla="*/ 0 h 262"/>
                <a:gd name="T4" fmla="*/ 1 w 246"/>
                <a:gd name="T5" fmla="*/ 1 h 262"/>
                <a:gd name="T6" fmla="*/ 2 w 246"/>
                <a:gd name="T7" fmla="*/ 1 h 262"/>
                <a:gd name="T8" fmla="*/ 1 w 246"/>
                <a:gd name="T9" fmla="*/ 2 h 262"/>
                <a:gd name="T10" fmla="*/ 1 w 246"/>
                <a:gd name="T11" fmla="*/ 1 h 262"/>
                <a:gd name="T12" fmla="*/ 1 w 246"/>
                <a:gd name="T13" fmla="*/ 1 h 262"/>
                <a:gd name="T14" fmla="*/ 1 w 246"/>
                <a:gd name="T15" fmla="*/ 1 h 262"/>
                <a:gd name="T16" fmla="*/ 0 w 246"/>
                <a:gd name="T17" fmla="*/ 0 h 26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46" h="262">
                  <a:moveTo>
                    <a:pt x="0" y="0"/>
                  </a:moveTo>
                  <a:lnTo>
                    <a:pt x="128" y="0"/>
                  </a:lnTo>
                  <a:lnTo>
                    <a:pt x="214" y="23"/>
                  </a:lnTo>
                  <a:lnTo>
                    <a:pt x="246" y="120"/>
                  </a:lnTo>
                  <a:lnTo>
                    <a:pt x="236" y="262"/>
                  </a:lnTo>
                  <a:lnTo>
                    <a:pt x="149" y="197"/>
                  </a:lnTo>
                  <a:lnTo>
                    <a:pt x="96" y="110"/>
                  </a:lnTo>
                  <a:lnTo>
                    <a:pt x="19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4" name="Freeform 241"/>
            <p:cNvSpPr>
              <a:spLocks/>
            </p:cNvSpPr>
            <p:nvPr/>
          </p:nvSpPr>
          <p:spPr bwMode="auto">
            <a:xfrm>
              <a:off x="2399" y="2444"/>
              <a:ext cx="98" cy="136"/>
            </a:xfrm>
            <a:custGeom>
              <a:avLst/>
              <a:gdLst>
                <a:gd name="T0" fmla="*/ 0 w 195"/>
                <a:gd name="T1" fmla="*/ 1 h 272"/>
                <a:gd name="T2" fmla="*/ 0 w 195"/>
                <a:gd name="T3" fmla="*/ 1 h 272"/>
                <a:gd name="T4" fmla="*/ 1 w 195"/>
                <a:gd name="T5" fmla="*/ 0 h 272"/>
                <a:gd name="T6" fmla="*/ 1 w 195"/>
                <a:gd name="T7" fmla="*/ 1 h 272"/>
                <a:gd name="T8" fmla="*/ 1 w 195"/>
                <a:gd name="T9" fmla="*/ 2 h 272"/>
                <a:gd name="T10" fmla="*/ 1 w 195"/>
                <a:gd name="T11" fmla="*/ 1 h 272"/>
                <a:gd name="T12" fmla="*/ 0 w 195"/>
                <a:gd name="T13" fmla="*/ 1 h 27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5" h="272">
                  <a:moveTo>
                    <a:pt x="0" y="175"/>
                  </a:moveTo>
                  <a:lnTo>
                    <a:pt x="0" y="77"/>
                  </a:lnTo>
                  <a:lnTo>
                    <a:pt x="108" y="0"/>
                  </a:lnTo>
                  <a:lnTo>
                    <a:pt x="120" y="87"/>
                  </a:lnTo>
                  <a:lnTo>
                    <a:pt x="195" y="272"/>
                  </a:lnTo>
                  <a:lnTo>
                    <a:pt x="87" y="152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rgbClr val="F9E5A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5" name="Freeform 242"/>
            <p:cNvSpPr>
              <a:spLocks/>
            </p:cNvSpPr>
            <p:nvPr/>
          </p:nvSpPr>
          <p:spPr bwMode="auto">
            <a:xfrm>
              <a:off x="2970" y="2733"/>
              <a:ext cx="114" cy="70"/>
            </a:xfrm>
            <a:custGeom>
              <a:avLst/>
              <a:gdLst>
                <a:gd name="T0" fmla="*/ 0 w 227"/>
                <a:gd name="T1" fmla="*/ 0 h 142"/>
                <a:gd name="T2" fmla="*/ 1 w 227"/>
                <a:gd name="T3" fmla="*/ 0 h 142"/>
                <a:gd name="T4" fmla="*/ 1 w 227"/>
                <a:gd name="T5" fmla="*/ 0 h 142"/>
                <a:gd name="T6" fmla="*/ 1 w 227"/>
                <a:gd name="T7" fmla="*/ 0 h 142"/>
                <a:gd name="T8" fmla="*/ 1 w 227"/>
                <a:gd name="T9" fmla="*/ 0 h 142"/>
                <a:gd name="T10" fmla="*/ 0 w 227"/>
                <a:gd name="T11" fmla="*/ 0 h 1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7" h="142">
                  <a:moveTo>
                    <a:pt x="0" y="130"/>
                  </a:moveTo>
                  <a:lnTo>
                    <a:pt x="131" y="43"/>
                  </a:lnTo>
                  <a:lnTo>
                    <a:pt x="227" y="0"/>
                  </a:lnTo>
                  <a:lnTo>
                    <a:pt x="184" y="87"/>
                  </a:lnTo>
                  <a:lnTo>
                    <a:pt x="66" y="142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6" name="Freeform 243"/>
            <p:cNvSpPr>
              <a:spLocks/>
            </p:cNvSpPr>
            <p:nvPr/>
          </p:nvSpPr>
          <p:spPr bwMode="auto">
            <a:xfrm>
              <a:off x="2572" y="2819"/>
              <a:ext cx="377" cy="82"/>
            </a:xfrm>
            <a:custGeom>
              <a:avLst/>
              <a:gdLst>
                <a:gd name="T0" fmla="*/ 2 w 752"/>
                <a:gd name="T1" fmla="*/ 0 h 164"/>
                <a:gd name="T2" fmla="*/ 1 w 752"/>
                <a:gd name="T3" fmla="*/ 1 h 164"/>
                <a:gd name="T4" fmla="*/ 0 w 752"/>
                <a:gd name="T5" fmla="*/ 1 h 164"/>
                <a:gd name="T6" fmla="*/ 1 w 752"/>
                <a:gd name="T7" fmla="*/ 1 h 164"/>
                <a:gd name="T8" fmla="*/ 2 w 752"/>
                <a:gd name="T9" fmla="*/ 1 h 164"/>
                <a:gd name="T10" fmla="*/ 2 w 752"/>
                <a:gd name="T11" fmla="*/ 1 h 164"/>
                <a:gd name="T12" fmla="*/ 2 w 752"/>
                <a:gd name="T13" fmla="*/ 1 h 164"/>
                <a:gd name="T14" fmla="*/ 3 w 752"/>
                <a:gd name="T15" fmla="*/ 1 h 164"/>
                <a:gd name="T16" fmla="*/ 3 w 752"/>
                <a:gd name="T17" fmla="*/ 1 h 164"/>
                <a:gd name="T18" fmla="*/ 3 w 752"/>
                <a:gd name="T19" fmla="*/ 1 h 164"/>
                <a:gd name="T20" fmla="*/ 3 w 752"/>
                <a:gd name="T21" fmla="*/ 1 h 164"/>
                <a:gd name="T22" fmla="*/ 2 w 752"/>
                <a:gd name="T23" fmla="*/ 1 h 164"/>
                <a:gd name="T24" fmla="*/ 2 w 752"/>
                <a:gd name="T25" fmla="*/ 0 h 1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752" h="164">
                  <a:moveTo>
                    <a:pt x="323" y="0"/>
                  </a:moveTo>
                  <a:lnTo>
                    <a:pt x="171" y="77"/>
                  </a:lnTo>
                  <a:lnTo>
                    <a:pt x="0" y="128"/>
                  </a:lnTo>
                  <a:lnTo>
                    <a:pt x="106" y="128"/>
                  </a:lnTo>
                  <a:lnTo>
                    <a:pt x="268" y="87"/>
                  </a:lnTo>
                  <a:lnTo>
                    <a:pt x="376" y="142"/>
                  </a:lnTo>
                  <a:lnTo>
                    <a:pt x="472" y="109"/>
                  </a:lnTo>
                  <a:lnTo>
                    <a:pt x="549" y="164"/>
                  </a:lnTo>
                  <a:lnTo>
                    <a:pt x="677" y="164"/>
                  </a:lnTo>
                  <a:lnTo>
                    <a:pt x="752" y="164"/>
                  </a:lnTo>
                  <a:lnTo>
                    <a:pt x="634" y="128"/>
                  </a:lnTo>
                  <a:lnTo>
                    <a:pt x="419" y="65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7" name="Freeform 244"/>
            <p:cNvSpPr>
              <a:spLocks/>
            </p:cNvSpPr>
            <p:nvPr/>
          </p:nvSpPr>
          <p:spPr bwMode="auto">
            <a:xfrm>
              <a:off x="2630" y="2450"/>
              <a:ext cx="65" cy="147"/>
            </a:xfrm>
            <a:custGeom>
              <a:avLst/>
              <a:gdLst>
                <a:gd name="T0" fmla="*/ 1 w 128"/>
                <a:gd name="T1" fmla="*/ 0 h 293"/>
                <a:gd name="T2" fmla="*/ 1 w 128"/>
                <a:gd name="T3" fmla="*/ 1 h 293"/>
                <a:gd name="T4" fmla="*/ 1 w 128"/>
                <a:gd name="T5" fmla="*/ 1 h 293"/>
                <a:gd name="T6" fmla="*/ 1 w 128"/>
                <a:gd name="T7" fmla="*/ 2 h 293"/>
                <a:gd name="T8" fmla="*/ 1 w 128"/>
                <a:gd name="T9" fmla="*/ 2 h 293"/>
                <a:gd name="T10" fmla="*/ 1 w 128"/>
                <a:gd name="T11" fmla="*/ 1 h 293"/>
                <a:gd name="T12" fmla="*/ 0 w 128"/>
                <a:gd name="T13" fmla="*/ 1 h 293"/>
                <a:gd name="T14" fmla="*/ 1 w 128"/>
                <a:gd name="T15" fmla="*/ 0 h 29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28" h="293">
                  <a:moveTo>
                    <a:pt x="10" y="0"/>
                  </a:moveTo>
                  <a:lnTo>
                    <a:pt x="43" y="140"/>
                  </a:lnTo>
                  <a:lnTo>
                    <a:pt x="85" y="207"/>
                  </a:lnTo>
                  <a:lnTo>
                    <a:pt x="128" y="293"/>
                  </a:lnTo>
                  <a:lnTo>
                    <a:pt x="65" y="293"/>
                  </a:lnTo>
                  <a:lnTo>
                    <a:pt x="10" y="217"/>
                  </a:lnTo>
                  <a:lnTo>
                    <a:pt x="0" y="11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8" name="Freeform 245"/>
            <p:cNvSpPr>
              <a:spLocks/>
            </p:cNvSpPr>
            <p:nvPr/>
          </p:nvSpPr>
          <p:spPr bwMode="auto">
            <a:xfrm>
              <a:off x="2842" y="2357"/>
              <a:ext cx="29" cy="78"/>
            </a:xfrm>
            <a:custGeom>
              <a:avLst/>
              <a:gdLst>
                <a:gd name="T0" fmla="*/ 0 w 58"/>
                <a:gd name="T1" fmla="*/ 0 h 155"/>
                <a:gd name="T2" fmla="*/ 1 w 58"/>
                <a:gd name="T3" fmla="*/ 1 h 155"/>
                <a:gd name="T4" fmla="*/ 1 w 58"/>
                <a:gd name="T5" fmla="*/ 1 h 155"/>
                <a:gd name="T6" fmla="*/ 1 w 58"/>
                <a:gd name="T7" fmla="*/ 1 h 155"/>
                <a:gd name="T8" fmla="*/ 1 w 58"/>
                <a:gd name="T9" fmla="*/ 1 h 155"/>
                <a:gd name="T10" fmla="*/ 1 w 58"/>
                <a:gd name="T11" fmla="*/ 1 h 155"/>
                <a:gd name="T12" fmla="*/ 0 w 58"/>
                <a:gd name="T13" fmla="*/ 0 h 15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8" h="155">
                  <a:moveTo>
                    <a:pt x="0" y="0"/>
                  </a:moveTo>
                  <a:lnTo>
                    <a:pt x="42" y="55"/>
                  </a:lnTo>
                  <a:lnTo>
                    <a:pt x="58" y="155"/>
                  </a:lnTo>
                  <a:lnTo>
                    <a:pt x="12" y="148"/>
                  </a:lnTo>
                  <a:lnTo>
                    <a:pt x="12" y="81"/>
                  </a:lnTo>
                  <a:lnTo>
                    <a:pt x="4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59" name="Freeform 246"/>
            <p:cNvSpPr>
              <a:spLocks/>
            </p:cNvSpPr>
            <p:nvPr/>
          </p:nvSpPr>
          <p:spPr bwMode="auto">
            <a:xfrm>
              <a:off x="2948" y="2297"/>
              <a:ext cx="23" cy="132"/>
            </a:xfrm>
            <a:custGeom>
              <a:avLst/>
              <a:gdLst>
                <a:gd name="T0" fmla="*/ 0 w 47"/>
                <a:gd name="T1" fmla="*/ 0 h 264"/>
                <a:gd name="T2" fmla="*/ 0 w 47"/>
                <a:gd name="T3" fmla="*/ 1 h 264"/>
                <a:gd name="T4" fmla="*/ 0 w 47"/>
                <a:gd name="T5" fmla="*/ 2 h 264"/>
                <a:gd name="T6" fmla="*/ 0 w 47"/>
                <a:gd name="T7" fmla="*/ 1 h 264"/>
                <a:gd name="T8" fmla="*/ 0 w 47"/>
                <a:gd name="T9" fmla="*/ 1 h 264"/>
                <a:gd name="T10" fmla="*/ 0 w 47"/>
                <a:gd name="T11" fmla="*/ 1 h 264"/>
                <a:gd name="T12" fmla="*/ 0 w 47"/>
                <a:gd name="T13" fmla="*/ 0 h 2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7" h="264">
                  <a:moveTo>
                    <a:pt x="4" y="0"/>
                  </a:moveTo>
                  <a:lnTo>
                    <a:pt x="18" y="106"/>
                  </a:lnTo>
                  <a:lnTo>
                    <a:pt x="0" y="264"/>
                  </a:lnTo>
                  <a:lnTo>
                    <a:pt x="47" y="242"/>
                  </a:lnTo>
                  <a:lnTo>
                    <a:pt x="42" y="175"/>
                  </a:lnTo>
                  <a:lnTo>
                    <a:pt x="30" y="7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0" name="Freeform 247"/>
            <p:cNvSpPr>
              <a:spLocks/>
            </p:cNvSpPr>
            <p:nvPr/>
          </p:nvSpPr>
          <p:spPr bwMode="auto">
            <a:xfrm>
              <a:off x="2740" y="2347"/>
              <a:ext cx="69" cy="65"/>
            </a:xfrm>
            <a:custGeom>
              <a:avLst/>
              <a:gdLst>
                <a:gd name="T0" fmla="*/ 0 w 139"/>
                <a:gd name="T1" fmla="*/ 1 h 130"/>
                <a:gd name="T2" fmla="*/ 0 w 139"/>
                <a:gd name="T3" fmla="*/ 1 h 130"/>
                <a:gd name="T4" fmla="*/ 0 w 139"/>
                <a:gd name="T5" fmla="*/ 1 h 130"/>
                <a:gd name="T6" fmla="*/ 0 w 139"/>
                <a:gd name="T7" fmla="*/ 1 h 130"/>
                <a:gd name="T8" fmla="*/ 0 w 139"/>
                <a:gd name="T9" fmla="*/ 0 h 130"/>
                <a:gd name="T10" fmla="*/ 0 w 139"/>
                <a:gd name="T11" fmla="*/ 1 h 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39" h="130">
                  <a:moveTo>
                    <a:pt x="47" y="44"/>
                  </a:moveTo>
                  <a:lnTo>
                    <a:pt x="0" y="69"/>
                  </a:lnTo>
                  <a:lnTo>
                    <a:pt x="72" y="130"/>
                  </a:lnTo>
                  <a:lnTo>
                    <a:pt x="72" y="69"/>
                  </a:lnTo>
                  <a:lnTo>
                    <a:pt x="139" y="0"/>
                  </a:lnTo>
                  <a:lnTo>
                    <a:pt x="47" y="44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1" name="Freeform 248"/>
            <p:cNvSpPr>
              <a:spLocks/>
            </p:cNvSpPr>
            <p:nvPr/>
          </p:nvSpPr>
          <p:spPr bwMode="auto">
            <a:xfrm>
              <a:off x="2476" y="2325"/>
              <a:ext cx="36" cy="102"/>
            </a:xfrm>
            <a:custGeom>
              <a:avLst/>
              <a:gdLst>
                <a:gd name="T0" fmla="*/ 1 w 72"/>
                <a:gd name="T1" fmla="*/ 0 h 205"/>
                <a:gd name="T2" fmla="*/ 1 w 72"/>
                <a:gd name="T3" fmla="*/ 0 h 205"/>
                <a:gd name="T4" fmla="*/ 1 w 72"/>
                <a:gd name="T5" fmla="*/ 0 h 205"/>
                <a:gd name="T6" fmla="*/ 0 w 72"/>
                <a:gd name="T7" fmla="*/ 0 h 205"/>
                <a:gd name="T8" fmla="*/ 1 w 72"/>
                <a:gd name="T9" fmla="*/ 0 h 205"/>
                <a:gd name="T10" fmla="*/ 1 w 72"/>
                <a:gd name="T11" fmla="*/ 0 h 205"/>
                <a:gd name="T12" fmla="*/ 1 w 72"/>
                <a:gd name="T13" fmla="*/ 0 h 20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2" h="205">
                  <a:moveTo>
                    <a:pt x="72" y="0"/>
                  </a:moveTo>
                  <a:lnTo>
                    <a:pt x="43" y="92"/>
                  </a:lnTo>
                  <a:lnTo>
                    <a:pt x="43" y="205"/>
                  </a:lnTo>
                  <a:lnTo>
                    <a:pt x="0" y="205"/>
                  </a:lnTo>
                  <a:lnTo>
                    <a:pt x="11" y="53"/>
                  </a:lnTo>
                  <a:lnTo>
                    <a:pt x="37" y="1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2" name="Freeform 249"/>
            <p:cNvSpPr>
              <a:spLocks/>
            </p:cNvSpPr>
            <p:nvPr/>
          </p:nvSpPr>
          <p:spPr bwMode="auto">
            <a:xfrm>
              <a:off x="3024" y="2436"/>
              <a:ext cx="74" cy="155"/>
            </a:xfrm>
            <a:custGeom>
              <a:avLst/>
              <a:gdLst>
                <a:gd name="T0" fmla="*/ 1 w 148"/>
                <a:gd name="T1" fmla="*/ 0 h 308"/>
                <a:gd name="T2" fmla="*/ 1 w 148"/>
                <a:gd name="T3" fmla="*/ 1 h 308"/>
                <a:gd name="T4" fmla="*/ 0 w 148"/>
                <a:gd name="T5" fmla="*/ 2 h 308"/>
                <a:gd name="T6" fmla="*/ 1 w 148"/>
                <a:gd name="T7" fmla="*/ 2 h 308"/>
                <a:gd name="T8" fmla="*/ 1 w 148"/>
                <a:gd name="T9" fmla="*/ 1 h 308"/>
                <a:gd name="T10" fmla="*/ 1 w 148"/>
                <a:gd name="T11" fmla="*/ 1 h 308"/>
                <a:gd name="T12" fmla="*/ 1 w 148"/>
                <a:gd name="T13" fmla="*/ 0 h 3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8" h="308">
                  <a:moveTo>
                    <a:pt x="148" y="0"/>
                  </a:moveTo>
                  <a:lnTo>
                    <a:pt x="55" y="203"/>
                  </a:lnTo>
                  <a:lnTo>
                    <a:pt x="0" y="308"/>
                  </a:lnTo>
                  <a:lnTo>
                    <a:pt x="43" y="308"/>
                  </a:lnTo>
                  <a:lnTo>
                    <a:pt x="79" y="235"/>
                  </a:lnTo>
                  <a:lnTo>
                    <a:pt x="98" y="13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3" name="Freeform 250"/>
            <p:cNvSpPr>
              <a:spLocks/>
            </p:cNvSpPr>
            <p:nvPr/>
          </p:nvSpPr>
          <p:spPr bwMode="auto">
            <a:xfrm>
              <a:off x="2630" y="2609"/>
              <a:ext cx="139" cy="114"/>
            </a:xfrm>
            <a:custGeom>
              <a:avLst/>
              <a:gdLst>
                <a:gd name="T0" fmla="*/ 1 w 276"/>
                <a:gd name="T1" fmla="*/ 1 h 228"/>
                <a:gd name="T2" fmla="*/ 1 w 276"/>
                <a:gd name="T3" fmla="*/ 1 h 228"/>
                <a:gd name="T4" fmla="*/ 2 w 276"/>
                <a:gd name="T5" fmla="*/ 1 h 228"/>
                <a:gd name="T6" fmla="*/ 1 w 276"/>
                <a:gd name="T7" fmla="*/ 1 h 228"/>
                <a:gd name="T8" fmla="*/ 1 w 276"/>
                <a:gd name="T9" fmla="*/ 1 h 228"/>
                <a:gd name="T10" fmla="*/ 1 w 276"/>
                <a:gd name="T11" fmla="*/ 1 h 228"/>
                <a:gd name="T12" fmla="*/ 0 w 276"/>
                <a:gd name="T13" fmla="*/ 1 h 228"/>
                <a:gd name="T14" fmla="*/ 1 w 276"/>
                <a:gd name="T15" fmla="*/ 0 h 228"/>
                <a:gd name="T16" fmla="*/ 1 w 276"/>
                <a:gd name="T17" fmla="*/ 1 h 2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76" h="228">
                  <a:moveTo>
                    <a:pt x="61" y="69"/>
                  </a:moveTo>
                  <a:lnTo>
                    <a:pt x="148" y="148"/>
                  </a:lnTo>
                  <a:lnTo>
                    <a:pt x="276" y="228"/>
                  </a:lnTo>
                  <a:lnTo>
                    <a:pt x="171" y="197"/>
                  </a:lnTo>
                  <a:lnTo>
                    <a:pt x="73" y="161"/>
                  </a:lnTo>
                  <a:lnTo>
                    <a:pt x="25" y="161"/>
                  </a:lnTo>
                  <a:lnTo>
                    <a:pt x="0" y="32"/>
                  </a:lnTo>
                  <a:lnTo>
                    <a:pt x="25" y="0"/>
                  </a:lnTo>
                  <a:lnTo>
                    <a:pt x="61" y="69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4" name="Freeform 251"/>
            <p:cNvSpPr>
              <a:spLocks/>
            </p:cNvSpPr>
            <p:nvPr/>
          </p:nvSpPr>
          <p:spPr bwMode="auto">
            <a:xfrm>
              <a:off x="2848" y="2610"/>
              <a:ext cx="212" cy="143"/>
            </a:xfrm>
            <a:custGeom>
              <a:avLst/>
              <a:gdLst>
                <a:gd name="T0" fmla="*/ 2 w 422"/>
                <a:gd name="T1" fmla="*/ 1 h 283"/>
                <a:gd name="T2" fmla="*/ 1 w 422"/>
                <a:gd name="T3" fmla="*/ 1 h 283"/>
                <a:gd name="T4" fmla="*/ 1 w 422"/>
                <a:gd name="T5" fmla="*/ 1 h 283"/>
                <a:gd name="T6" fmla="*/ 1 w 422"/>
                <a:gd name="T7" fmla="*/ 1 h 283"/>
                <a:gd name="T8" fmla="*/ 0 w 422"/>
                <a:gd name="T9" fmla="*/ 2 h 283"/>
                <a:gd name="T10" fmla="*/ 1 w 422"/>
                <a:gd name="T11" fmla="*/ 2 h 283"/>
                <a:gd name="T12" fmla="*/ 1 w 422"/>
                <a:gd name="T13" fmla="*/ 2 h 283"/>
                <a:gd name="T14" fmla="*/ 2 w 422"/>
                <a:gd name="T15" fmla="*/ 2 h 283"/>
                <a:gd name="T16" fmla="*/ 2 w 422"/>
                <a:gd name="T17" fmla="*/ 1 h 283"/>
                <a:gd name="T18" fmla="*/ 2 w 422"/>
                <a:gd name="T19" fmla="*/ 1 h 283"/>
                <a:gd name="T20" fmla="*/ 1 w 422"/>
                <a:gd name="T21" fmla="*/ 2 h 283"/>
                <a:gd name="T22" fmla="*/ 1 w 422"/>
                <a:gd name="T23" fmla="*/ 2 h 283"/>
                <a:gd name="T24" fmla="*/ 1 w 422"/>
                <a:gd name="T25" fmla="*/ 1 h 283"/>
                <a:gd name="T26" fmla="*/ 2 w 422"/>
                <a:gd name="T27" fmla="*/ 1 h 283"/>
                <a:gd name="T28" fmla="*/ 2 w 422"/>
                <a:gd name="T29" fmla="*/ 1 h 283"/>
                <a:gd name="T30" fmla="*/ 2 w 422"/>
                <a:gd name="T31" fmla="*/ 0 h 283"/>
                <a:gd name="T32" fmla="*/ 2 w 422"/>
                <a:gd name="T33" fmla="*/ 1 h 28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422" h="283">
                  <a:moveTo>
                    <a:pt x="337" y="87"/>
                  </a:moveTo>
                  <a:lnTo>
                    <a:pt x="244" y="148"/>
                  </a:lnTo>
                  <a:lnTo>
                    <a:pt x="160" y="185"/>
                  </a:lnTo>
                  <a:lnTo>
                    <a:pt x="12" y="222"/>
                  </a:lnTo>
                  <a:lnTo>
                    <a:pt x="0" y="260"/>
                  </a:lnTo>
                  <a:lnTo>
                    <a:pt x="44" y="283"/>
                  </a:lnTo>
                  <a:lnTo>
                    <a:pt x="122" y="283"/>
                  </a:lnTo>
                  <a:lnTo>
                    <a:pt x="319" y="266"/>
                  </a:lnTo>
                  <a:lnTo>
                    <a:pt x="349" y="228"/>
                  </a:lnTo>
                  <a:lnTo>
                    <a:pt x="270" y="248"/>
                  </a:lnTo>
                  <a:lnTo>
                    <a:pt x="154" y="254"/>
                  </a:lnTo>
                  <a:lnTo>
                    <a:pt x="67" y="254"/>
                  </a:lnTo>
                  <a:lnTo>
                    <a:pt x="128" y="217"/>
                  </a:lnTo>
                  <a:lnTo>
                    <a:pt x="294" y="161"/>
                  </a:lnTo>
                  <a:lnTo>
                    <a:pt x="398" y="69"/>
                  </a:lnTo>
                  <a:lnTo>
                    <a:pt x="422" y="0"/>
                  </a:lnTo>
                  <a:lnTo>
                    <a:pt x="337" y="87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5" name="Freeform 252"/>
            <p:cNvSpPr>
              <a:spLocks/>
            </p:cNvSpPr>
            <p:nvPr/>
          </p:nvSpPr>
          <p:spPr bwMode="auto">
            <a:xfrm>
              <a:off x="2399" y="2543"/>
              <a:ext cx="313" cy="261"/>
            </a:xfrm>
            <a:custGeom>
              <a:avLst/>
              <a:gdLst>
                <a:gd name="T0" fmla="*/ 1 w 626"/>
                <a:gd name="T1" fmla="*/ 0 h 522"/>
                <a:gd name="T2" fmla="*/ 1 w 626"/>
                <a:gd name="T3" fmla="*/ 1 h 522"/>
                <a:gd name="T4" fmla="*/ 1 w 626"/>
                <a:gd name="T5" fmla="*/ 1 h 522"/>
                <a:gd name="T6" fmla="*/ 1 w 626"/>
                <a:gd name="T7" fmla="*/ 1 h 522"/>
                <a:gd name="T8" fmla="*/ 1 w 626"/>
                <a:gd name="T9" fmla="*/ 2 h 522"/>
                <a:gd name="T10" fmla="*/ 2 w 626"/>
                <a:gd name="T11" fmla="*/ 2 h 522"/>
                <a:gd name="T12" fmla="*/ 2 w 626"/>
                <a:gd name="T13" fmla="*/ 2 h 522"/>
                <a:gd name="T14" fmla="*/ 3 w 626"/>
                <a:gd name="T15" fmla="*/ 3 h 522"/>
                <a:gd name="T16" fmla="*/ 2 w 626"/>
                <a:gd name="T17" fmla="*/ 2 h 522"/>
                <a:gd name="T18" fmla="*/ 1 w 626"/>
                <a:gd name="T19" fmla="*/ 2 h 522"/>
                <a:gd name="T20" fmla="*/ 1 w 626"/>
                <a:gd name="T21" fmla="*/ 2 h 522"/>
                <a:gd name="T22" fmla="*/ 1 w 626"/>
                <a:gd name="T23" fmla="*/ 1 h 522"/>
                <a:gd name="T24" fmla="*/ 0 w 626"/>
                <a:gd name="T25" fmla="*/ 1 h 522"/>
                <a:gd name="T26" fmla="*/ 1 w 626"/>
                <a:gd name="T27" fmla="*/ 0 h 52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626" h="522">
                  <a:moveTo>
                    <a:pt x="87" y="0"/>
                  </a:moveTo>
                  <a:lnTo>
                    <a:pt x="183" y="53"/>
                  </a:lnTo>
                  <a:lnTo>
                    <a:pt x="205" y="152"/>
                  </a:lnTo>
                  <a:lnTo>
                    <a:pt x="183" y="250"/>
                  </a:lnTo>
                  <a:lnTo>
                    <a:pt x="238" y="315"/>
                  </a:lnTo>
                  <a:lnTo>
                    <a:pt x="347" y="315"/>
                  </a:lnTo>
                  <a:lnTo>
                    <a:pt x="410" y="423"/>
                  </a:lnTo>
                  <a:lnTo>
                    <a:pt x="626" y="522"/>
                  </a:lnTo>
                  <a:lnTo>
                    <a:pt x="378" y="467"/>
                  </a:lnTo>
                  <a:lnTo>
                    <a:pt x="238" y="433"/>
                  </a:lnTo>
                  <a:lnTo>
                    <a:pt x="195" y="315"/>
                  </a:lnTo>
                  <a:lnTo>
                    <a:pt x="87" y="183"/>
                  </a:lnTo>
                  <a:lnTo>
                    <a:pt x="0" y="5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6" name="Freeform 253"/>
            <p:cNvSpPr>
              <a:spLocks/>
            </p:cNvSpPr>
            <p:nvPr/>
          </p:nvSpPr>
          <p:spPr bwMode="auto">
            <a:xfrm>
              <a:off x="2394" y="2808"/>
              <a:ext cx="125" cy="71"/>
            </a:xfrm>
            <a:custGeom>
              <a:avLst/>
              <a:gdLst>
                <a:gd name="T0" fmla="*/ 1 w 248"/>
                <a:gd name="T1" fmla="*/ 0 h 142"/>
                <a:gd name="T2" fmla="*/ 1 w 248"/>
                <a:gd name="T3" fmla="*/ 1 h 142"/>
                <a:gd name="T4" fmla="*/ 1 w 248"/>
                <a:gd name="T5" fmla="*/ 1 h 142"/>
                <a:gd name="T6" fmla="*/ 1 w 248"/>
                <a:gd name="T7" fmla="*/ 1 h 142"/>
                <a:gd name="T8" fmla="*/ 1 w 248"/>
                <a:gd name="T9" fmla="*/ 1 h 142"/>
                <a:gd name="T10" fmla="*/ 0 w 248"/>
                <a:gd name="T11" fmla="*/ 1 h 142"/>
                <a:gd name="T12" fmla="*/ 1 w 248"/>
                <a:gd name="T13" fmla="*/ 0 h 14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48" h="142">
                  <a:moveTo>
                    <a:pt x="22" y="0"/>
                  </a:moveTo>
                  <a:lnTo>
                    <a:pt x="108" y="33"/>
                  </a:lnTo>
                  <a:lnTo>
                    <a:pt x="248" y="120"/>
                  </a:lnTo>
                  <a:lnTo>
                    <a:pt x="152" y="142"/>
                  </a:lnTo>
                  <a:lnTo>
                    <a:pt x="53" y="142"/>
                  </a:lnTo>
                  <a:lnTo>
                    <a:pt x="0" y="6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7" name="Freeform 254"/>
            <p:cNvSpPr>
              <a:spLocks/>
            </p:cNvSpPr>
            <p:nvPr/>
          </p:nvSpPr>
          <p:spPr bwMode="auto">
            <a:xfrm>
              <a:off x="2828" y="2338"/>
              <a:ext cx="61" cy="60"/>
            </a:xfrm>
            <a:custGeom>
              <a:avLst/>
              <a:gdLst>
                <a:gd name="T0" fmla="*/ 1 w 122"/>
                <a:gd name="T1" fmla="*/ 0 h 121"/>
                <a:gd name="T2" fmla="*/ 1 w 122"/>
                <a:gd name="T3" fmla="*/ 0 h 121"/>
                <a:gd name="T4" fmla="*/ 1 w 122"/>
                <a:gd name="T5" fmla="*/ 0 h 121"/>
                <a:gd name="T6" fmla="*/ 0 w 122"/>
                <a:gd name="T7" fmla="*/ 0 h 121"/>
                <a:gd name="T8" fmla="*/ 1 w 122"/>
                <a:gd name="T9" fmla="*/ 0 h 121"/>
                <a:gd name="T10" fmla="*/ 1 w 122"/>
                <a:gd name="T11" fmla="*/ 0 h 121"/>
                <a:gd name="T12" fmla="*/ 1 w 122"/>
                <a:gd name="T13" fmla="*/ 0 h 121"/>
                <a:gd name="T14" fmla="*/ 1 w 122"/>
                <a:gd name="T15" fmla="*/ 0 h 12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22" h="121">
                  <a:moveTo>
                    <a:pt x="100" y="121"/>
                  </a:moveTo>
                  <a:lnTo>
                    <a:pt x="100" y="77"/>
                  </a:lnTo>
                  <a:lnTo>
                    <a:pt x="73" y="32"/>
                  </a:lnTo>
                  <a:lnTo>
                    <a:pt x="0" y="0"/>
                  </a:lnTo>
                  <a:lnTo>
                    <a:pt x="65" y="14"/>
                  </a:lnTo>
                  <a:lnTo>
                    <a:pt x="108" y="38"/>
                  </a:lnTo>
                  <a:lnTo>
                    <a:pt x="122" y="95"/>
                  </a:lnTo>
                  <a:lnTo>
                    <a:pt x="100" y="121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8" name="Freeform 255"/>
            <p:cNvSpPr>
              <a:spLocks/>
            </p:cNvSpPr>
            <p:nvPr/>
          </p:nvSpPr>
          <p:spPr bwMode="auto">
            <a:xfrm>
              <a:off x="2728" y="2318"/>
              <a:ext cx="59" cy="46"/>
            </a:xfrm>
            <a:custGeom>
              <a:avLst/>
              <a:gdLst>
                <a:gd name="T0" fmla="*/ 1 w 116"/>
                <a:gd name="T1" fmla="*/ 0 h 93"/>
                <a:gd name="T2" fmla="*/ 1 w 116"/>
                <a:gd name="T3" fmla="*/ 0 h 93"/>
                <a:gd name="T4" fmla="*/ 1 w 116"/>
                <a:gd name="T5" fmla="*/ 0 h 93"/>
                <a:gd name="T6" fmla="*/ 0 w 116"/>
                <a:gd name="T7" fmla="*/ 0 h 93"/>
                <a:gd name="T8" fmla="*/ 1 w 116"/>
                <a:gd name="T9" fmla="*/ 0 h 93"/>
                <a:gd name="T10" fmla="*/ 1 w 116"/>
                <a:gd name="T11" fmla="*/ 0 h 93"/>
                <a:gd name="T12" fmla="*/ 1 w 116"/>
                <a:gd name="T13" fmla="*/ 0 h 93"/>
                <a:gd name="T14" fmla="*/ 1 w 116"/>
                <a:gd name="T15" fmla="*/ 0 h 93"/>
                <a:gd name="T16" fmla="*/ 1 w 116"/>
                <a:gd name="T17" fmla="*/ 0 h 93"/>
                <a:gd name="T18" fmla="*/ 1 w 116"/>
                <a:gd name="T19" fmla="*/ 0 h 9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16" h="93">
                  <a:moveTo>
                    <a:pt x="25" y="93"/>
                  </a:moveTo>
                  <a:lnTo>
                    <a:pt x="45" y="63"/>
                  </a:lnTo>
                  <a:lnTo>
                    <a:pt x="35" y="28"/>
                  </a:lnTo>
                  <a:lnTo>
                    <a:pt x="0" y="0"/>
                  </a:lnTo>
                  <a:lnTo>
                    <a:pt x="29" y="0"/>
                  </a:lnTo>
                  <a:lnTo>
                    <a:pt x="57" y="22"/>
                  </a:lnTo>
                  <a:lnTo>
                    <a:pt x="75" y="45"/>
                  </a:lnTo>
                  <a:lnTo>
                    <a:pt x="116" y="45"/>
                  </a:lnTo>
                  <a:lnTo>
                    <a:pt x="77" y="65"/>
                  </a:lnTo>
                  <a:lnTo>
                    <a:pt x="25" y="93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69" name="Freeform 256"/>
            <p:cNvSpPr>
              <a:spLocks/>
            </p:cNvSpPr>
            <p:nvPr/>
          </p:nvSpPr>
          <p:spPr bwMode="auto">
            <a:xfrm>
              <a:off x="2775" y="2279"/>
              <a:ext cx="103" cy="53"/>
            </a:xfrm>
            <a:custGeom>
              <a:avLst/>
              <a:gdLst>
                <a:gd name="T0" fmla="*/ 1 w 203"/>
                <a:gd name="T1" fmla="*/ 0 h 107"/>
                <a:gd name="T2" fmla="*/ 1 w 203"/>
                <a:gd name="T3" fmla="*/ 0 h 107"/>
                <a:gd name="T4" fmla="*/ 1 w 203"/>
                <a:gd name="T5" fmla="*/ 0 h 107"/>
                <a:gd name="T6" fmla="*/ 1 w 203"/>
                <a:gd name="T7" fmla="*/ 0 h 107"/>
                <a:gd name="T8" fmla="*/ 1 w 203"/>
                <a:gd name="T9" fmla="*/ 0 h 107"/>
                <a:gd name="T10" fmla="*/ 1 w 203"/>
                <a:gd name="T11" fmla="*/ 0 h 107"/>
                <a:gd name="T12" fmla="*/ 0 w 203"/>
                <a:gd name="T13" fmla="*/ 0 h 107"/>
                <a:gd name="T14" fmla="*/ 1 w 203"/>
                <a:gd name="T15" fmla="*/ 0 h 107"/>
                <a:gd name="T16" fmla="*/ 1 w 203"/>
                <a:gd name="T17" fmla="*/ 0 h 107"/>
                <a:gd name="T18" fmla="*/ 1 w 203"/>
                <a:gd name="T19" fmla="*/ 0 h 107"/>
                <a:gd name="T20" fmla="*/ 1 w 203"/>
                <a:gd name="T21" fmla="*/ 0 h 107"/>
                <a:gd name="T22" fmla="*/ 1 w 203"/>
                <a:gd name="T23" fmla="*/ 0 h 107"/>
                <a:gd name="T24" fmla="*/ 1 w 203"/>
                <a:gd name="T25" fmla="*/ 0 h 107"/>
                <a:gd name="T26" fmla="*/ 1 w 203"/>
                <a:gd name="T27" fmla="*/ 0 h 107"/>
                <a:gd name="T28" fmla="*/ 1 w 203"/>
                <a:gd name="T29" fmla="*/ 0 h 10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03" h="107">
                  <a:moveTo>
                    <a:pt x="95" y="18"/>
                  </a:moveTo>
                  <a:lnTo>
                    <a:pt x="63" y="46"/>
                  </a:lnTo>
                  <a:lnTo>
                    <a:pt x="63" y="85"/>
                  </a:lnTo>
                  <a:lnTo>
                    <a:pt x="63" y="107"/>
                  </a:lnTo>
                  <a:lnTo>
                    <a:pt x="44" y="107"/>
                  </a:lnTo>
                  <a:lnTo>
                    <a:pt x="50" y="71"/>
                  </a:lnTo>
                  <a:lnTo>
                    <a:pt x="0" y="24"/>
                  </a:lnTo>
                  <a:lnTo>
                    <a:pt x="32" y="32"/>
                  </a:lnTo>
                  <a:lnTo>
                    <a:pt x="54" y="50"/>
                  </a:lnTo>
                  <a:lnTo>
                    <a:pt x="63" y="18"/>
                  </a:lnTo>
                  <a:lnTo>
                    <a:pt x="121" y="0"/>
                  </a:lnTo>
                  <a:lnTo>
                    <a:pt x="166" y="0"/>
                  </a:lnTo>
                  <a:lnTo>
                    <a:pt x="203" y="28"/>
                  </a:lnTo>
                  <a:lnTo>
                    <a:pt x="138" y="14"/>
                  </a:lnTo>
                  <a:lnTo>
                    <a:pt x="95" y="18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0" name="Freeform 257"/>
            <p:cNvSpPr>
              <a:spLocks/>
            </p:cNvSpPr>
            <p:nvPr/>
          </p:nvSpPr>
          <p:spPr bwMode="auto">
            <a:xfrm>
              <a:off x="2734" y="2238"/>
              <a:ext cx="87" cy="33"/>
            </a:xfrm>
            <a:custGeom>
              <a:avLst/>
              <a:gdLst>
                <a:gd name="T0" fmla="*/ 0 w 171"/>
                <a:gd name="T1" fmla="*/ 0 h 67"/>
                <a:gd name="T2" fmla="*/ 1 w 171"/>
                <a:gd name="T3" fmla="*/ 0 h 67"/>
                <a:gd name="T4" fmla="*/ 1 w 171"/>
                <a:gd name="T5" fmla="*/ 0 h 67"/>
                <a:gd name="T6" fmla="*/ 1 w 171"/>
                <a:gd name="T7" fmla="*/ 0 h 67"/>
                <a:gd name="T8" fmla="*/ 1 w 171"/>
                <a:gd name="T9" fmla="*/ 0 h 67"/>
                <a:gd name="T10" fmla="*/ 1 w 171"/>
                <a:gd name="T11" fmla="*/ 0 h 67"/>
                <a:gd name="T12" fmla="*/ 0 w 171"/>
                <a:gd name="T13" fmla="*/ 0 h 6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1" h="67">
                  <a:moveTo>
                    <a:pt x="0" y="0"/>
                  </a:moveTo>
                  <a:lnTo>
                    <a:pt x="138" y="23"/>
                  </a:lnTo>
                  <a:lnTo>
                    <a:pt x="169" y="67"/>
                  </a:lnTo>
                  <a:lnTo>
                    <a:pt x="171" y="45"/>
                  </a:lnTo>
                  <a:lnTo>
                    <a:pt x="143" y="13"/>
                  </a:lnTo>
                  <a:lnTo>
                    <a:pt x="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1" name="Freeform 258"/>
            <p:cNvSpPr>
              <a:spLocks/>
            </p:cNvSpPr>
            <p:nvPr/>
          </p:nvSpPr>
          <p:spPr bwMode="auto">
            <a:xfrm>
              <a:off x="2884" y="2436"/>
              <a:ext cx="46" cy="26"/>
            </a:xfrm>
            <a:custGeom>
              <a:avLst/>
              <a:gdLst>
                <a:gd name="T0" fmla="*/ 0 w 91"/>
                <a:gd name="T1" fmla="*/ 0 h 54"/>
                <a:gd name="T2" fmla="*/ 1 w 91"/>
                <a:gd name="T3" fmla="*/ 0 h 54"/>
                <a:gd name="T4" fmla="*/ 1 w 91"/>
                <a:gd name="T5" fmla="*/ 0 h 54"/>
                <a:gd name="T6" fmla="*/ 1 w 91"/>
                <a:gd name="T7" fmla="*/ 0 h 54"/>
                <a:gd name="T8" fmla="*/ 1 w 91"/>
                <a:gd name="T9" fmla="*/ 0 h 54"/>
                <a:gd name="T10" fmla="*/ 0 w 91"/>
                <a:gd name="T11" fmla="*/ 0 h 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91" h="54">
                  <a:moveTo>
                    <a:pt x="0" y="0"/>
                  </a:moveTo>
                  <a:lnTo>
                    <a:pt x="43" y="4"/>
                  </a:lnTo>
                  <a:lnTo>
                    <a:pt x="91" y="26"/>
                  </a:lnTo>
                  <a:lnTo>
                    <a:pt x="63" y="54"/>
                  </a:lnTo>
                  <a:lnTo>
                    <a:pt x="30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2" name="Freeform 259"/>
            <p:cNvSpPr>
              <a:spLocks/>
            </p:cNvSpPr>
            <p:nvPr/>
          </p:nvSpPr>
          <p:spPr bwMode="auto">
            <a:xfrm>
              <a:off x="2753" y="2440"/>
              <a:ext cx="112" cy="89"/>
            </a:xfrm>
            <a:custGeom>
              <a:avLst/>
              <a:gdLst>
                <a:gd name="T0" fmla="*/ 0 w 221"/>
                <a:gd name="T1" fmla="*/ 0 h 176"/>
                <a:gd name="T2" fmla="*/ 1 w 221"/>
                <a:gd name="T3" fmla="*/ 1 h 176"/>
                <a:gd name="T4" fmla="*/ 1 w 221"/>
                <a:gd name="T5" fmla="*/ 1 h 176"/>
                <a:gd name="T6" fmla="*/ 1 w 221"/>
                <a:gd name="T7" fmla="*/ 1 h 176"/>
                <a:gd name="T8" fmla="*/ 1 w 221"/>
                <a:gd name="T9" fmla="*/ 1 h 176"/>
                <a:gd name="T10" fmla="*/ 1 w 221"/>
                <a:gd name="T11" fmla="*/ 1 h 176"/>
                <a:gd name="T12" fmla="*/ 1 w 221"/>
                <a:gd name="T13" fmla="*/ 1 h 176"/>
                <a:gd name="T14" fmla="*/ 1 w 221"/>
                <a:gd name="T15" fmla="*/ 1 h 176"/>
                <a:gd name="T16" fmla="*/ 1 w 221"/>
                <a:gd name="T17" fmla="*/ 1 h 176"/>
                <a:gd name="T18" fmla="*/ 0 w 221"/>
                <a:gd name="T19" fmla="*/ 0 h 17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21" h="176">
                  <a:moveTo>
                    <a:pt x="0" y="0"/>
                  </a:moveTo>
                  <a:lnTo>
                    <a:pt x="67" y="38"/>
                  </a:lnTo>
                  <a:lnTo>
                    <a:pt x="122" y="87"/>
                  </a:lnTo>
                  <a:lnTo>
                    <a:pt x="168" y="130"/>
                  </a:lnTo>
                  <a:lnTo>
                    <a:pt x="221" y="122"/>
                  </a:lnTo>
                  <a:lnTo>
                    <a:pt x="193" y="158"/>
                  </a:lnTo>
                  <a:lnTo>
                    <a:pt x="162" y="176"/>
                  </a:lnTo>
                  <a:lnTo>
                    <a:pt x="120" y="109"/>
                  </a:lnTo>
                  <a:lnTo>
                    <a:pt x="75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A4C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3" name="Freeform 260"/>
            <p:cNvSpPr>
              <a:spLocks/>
            </p:cNvSpPr>
            <p:nvPr/>
          </p:nvSpPr>
          <p:spPr bwMode="auto">
            <a:xfrm>
              <a:off x="2236" y="3138"/>
              <a:ext cx="359" cy="308"/>
            </a:xfrm>
            <a:custGeom>
              <a:avLst/>
              <a:gdLst>
                <a:gd name="T0" fmla="*/ 3 w 717"/>
                <a:gd name="T1" fmla="*/ 0 h 617"/>
                <a:gd name="T2" fmla="*/ 3 w 717"/>
                <a:gd name="T3" fmla="*/ 0 h 617"/>
                <a:gd name="T4" fmla="*/ 2 w 717"/>
                <a:gd name="T5" fmla="*/ 0 h 617"/>
                <a:gd name="T6" fmla="*/ 1 w 717"/>
                <a:gd name="T7" fmla="*/ 1 h 617"/>
                <a:gd name="T8" fmla="*/ 0 w 717"/>
                <a:gd name="T9" fmla="*/ 2 h 617"/>
                <a:gd name="T10" fmla="*/ 1 w 717"/>
                <a:gd name="T11" fmla="*/ 2 h 617"/>
                <a:gd name="T12" fmla="*/ 3 w 717"/>
                <a:gd name="T13" fmla="*/ 1 h 617"/>
                <a:gd name="T14" fmla="*/ 3 w 717"/>
                <a:gd name="T15" fmla="*/ 1 h 617"/>
                <a:gd name="T16" fmla="*/ 3 w 717"/>
                <a:gd name="T17" fmla="*/ 0 h 6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17" h="617">
                  <a:moveTo>
                    <a:pt x="717" y="109"/>
                  </a:moveTo>
                  <a:lnTo>
                    <a:pt x="520" y="0"/>
                  </a:lnTo>
                  <a:lnTo>
                    <a:pt x="305" y="38"/>
                  </a:lnTo>
                  <a:lnTo>
                    <a:pt x="106" y="327"/>
                  </a:lnTo>
                  <a:lnTo>
                    <a:pt x="0" y="617"/>
                  </a:lnTo>
                  <a:lnTo>
                    <a:pt x="179" y="526"/>
                  </a:lnTo>
                  <a:lnTo>
                    <a:pt x="520" y="471"/>
                  </a:lnTo>
                  <a:lnTo>
                    <a:pt x="699" y="310"/>
                  </a:lnTo>
                  <a:lnTo>
                    <a:pt x="717" y="109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4" name="Freeform 261"/>
            <p:cNvSpPr>
              <a:spLocks/>
            </p:cNvSpPr>
            <p:nvPr/>
          </p:nvSpPr>
          <p:spPr bwMode="auto">
            <a:xfrm>
              <a:off x="2685" y="3192"/>
              <a:ext cx="224" cy="263"/>
            </a:xfrm>
            <a:custGeom>
              <a:avLst/>
              <a:gdLst>
                <a:gd name="T0" fmla="*/ 0 w 449"/>
                <a:gd name="T1" fmla="*/ 0 h 526"/>
                <a:gd name="T2" fmla="*/ 0 w 449"/>
                <a:gd name="T3" fmla="*/ 1 h 526"/>
                <a:gd name="T4" fmla="*/ 0 w 449"/>
                <a:gd name="T5" fmla="*/ 2 h 526"/>
                <a:gd name="T6" fmla="*/ 1 w 449"/>
                <a:gd name="T7" fmla="*/ 2 h 526"/>
                <a:gd name="T8" fmla="*/ 1 w 449"/>
                <a:gd name="T9" fmla="*/ 3 h 526"/>
                <a:gd name="T10" fmla="*/ 1 w 449"/>
                <a:gd name="T11" fmla="*/ 2 h 526"/>
                <a:gd name="T12" fmla="*/ 1 w 449"/>
                <a:gd name="T13" fmla="*/ 1 h 526"/>
                <a:gd name="T14" fmla="*/ 1 w 449"/>
                <a:gd name="T15" fmla="*/ 0 h 526"/>
                <a:gd name="T16" fmla="*/ 0 w 449"/>
                <a:gd name="T17" fmla="*/ 0 h 52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49" h="526">
                  <a:moveTo>
                    <a:pt x="20" y="0"/>
                  </a:moveTo>
                  <a:lnTo>
                    <a:pt x="0" y="163"/>
                  </a:lnTo>
                  <a:lnTo>
                    <a:pt x="109" y="400"/>
                  </a:lnTo>
                  <a:lnTo>
                    <a:pt x="288" y="490"/>
                  </a:lnTo>
                  <a:lnTo>
                    <a:pt x="414" y="526"/>
                  </a:lnTo>
                  <a:lnTo>
                    <a:pt x="449" y="344"/>
                  </a:lnTo>
                  <a:lnTo>
                    <a:pt x="396" y="126"/>
                  </a:lnTo>
                  <a:lnTo>
                    <a:pt x="27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5" name="Freeform 262"/>
            <p:cNvSpPr>
              <a:spLocks/>
            </p:cNvSpPr>
            <p:nvPr/>
          </p:nvSpPr>
          <p:spPr bwMode="auto">
            <a:xfrm>
              <a:off x="3409" y="2883"/>
              <a:ext cx="469" cy="446"/>
            </a:xfrm>
            <a:custGeom>
              <a:avLst/>
              <a:gdLst>
                <a:gd name="T0" fmla="*/ 0 w 942"/>
                <a:gd name="T1" fmla="*/ 1 h 891"/>
                <a:gd name="T2" fmla="*/ 0 w 942"/>
                <a:gd name="T3" fmla="*/ 1 h 891"/>
                <a:gd name="T4" fmla="*/ 0 w 942"/>
                <a:gd name="T5" fmla="*/ 1 h 891"/>
                <a:gd name="T6" fmla="*/ 0 w 942"/>
                <a:gd name="T7" fmla="*/ 1 h 891"/>
                <a:gd name="T8" fmla="*/ 1 w 942"/>
                <a:gd name="T9" fmla="*/ 1 h 891"/>
                <a:gd name="T10" fmla="*/ 1 w 942"/>
                <a:gd name="T11" fmla="*/ 1 h 891"/>
                <a:gd name="T12" fmla="*/ 1 w 942"/>
                <a:gd name="T13" fmla="*/ 0 h 891"/>
                <a:gd name="T14" fmla="*/ 1 w 942"/>
                <a:gd name="T15" fmla="*/ 1 h 891"/>
                <a:gd name="T16" fmla="*/ 1 w 942"/>
                <a:gd name="T17" fmla="*/ 1 h 891"/>
                <a:gd name="T18" fmla="*/ 1 w 942"/>
                <a:gd name="T19" fmla="*/ 1 h 891"/>
                <a:gd name="T20" fmla="*/ 1 w 942"/>
                <a:gd name="T21" fmla="*/ 1 h 891"/>
                <a:gd name="T22" fmla="*/ 1 w 942"/>
                <a:gd name="T23" fmla="*/ 1 h 891"/>
                <a:gd name="T24" fmla="*/ 2 w 942"/>
                <a:gd name="T25" fmla="*/ 1 h 891"/>
                <a:gd name="T26" fmla="*/ 2 w 942"/>
                <a:gd name="T27" fmla="*/ 1 h 891"/>
                <a:gd name="T28" fmla="*/ 2 w 942"/>
                <a:gd name="T29" fmla="*/ 1 h 891"/>
                <a:gd name="T30" fmla="*/ 2 w 942"/>
                <a:gd name="T31" fmla="*/ 1 h 891"/>
                <a:gd name="T32" fmla="*/ 2 w 942"/>
                <a:gd name="T33" fmla="*/ 1 h 891"/>
                <a:gd name="T34" fmla="*/ 2 w 942"/>
                <a:gd name="T35" fmla="*/ 2 h 891"/>
                <a:gd name="T36" fmla="*/ 3 w 942"/>
                <a:gd name="T37" fmla="*/ 4 h 891"/>
                <a:gd name="T38" fmla="*/ 2 w 942"/>
                <a:gd name="T39" fmla="*/ 4 h 891"/>
                <a:gd name="T40" fmla="*/ 0 w 942"/>
                <a:gd name="T41" fmla="*/ 3 h 891"/>
                <a:gd name="T42" fmla="*/ 0 w 942"/>
                <a:gd name="T43" fmla="*/ 3 h 891"/>
                <a:gd name="T44" fmla="*/ 0 w 942"/>
                <a:gd name="T45" fmla="*/ 2 h 891"/>
                <a:gd name="T46" fmla="*/ 0 w 942"/>
                <a:gd name="T47" fmla="*/ 2 h 891"/>
                <a:gd name="T48" fmla="*/ 0 w 942"/>
                <a:gd name="T49" fmla="*/ 2 h 891"/>
                <a:gd name="T50" fmla="*/ 0 w 942"/>
                <a:gd name="T51" fmla="*/ 2 h 891"/>
                <a:gd name="T52" fmla="*/ 0 w 942"/>
                <a:gd name="T53" fmla="*/ 2 h 891"/>
                <a:gd name="T54" fmla="*/ 0 w 942"/>
                <a:gd name="T55" fmla="*/ 1 h 891"/>
                <a:gd name="T56" fmla="*/ 0 w 942"/>
                <a:gd name="T57" fmla="*/ 1 h 89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2" h="891">
                  <a:moveTo>
                    <a:pt x="79" y="93"/>
                  </a:moveTo>
                  <a:lnTo>
                    <a:pt x="134" y="63"/>
                  </a:lnTo>
                  <a:lnTo>
                    <a:pt x="183" y="40"/>
                  </a:lnTo>
                  <a:lnTo>
                    <a:pt x="229" y="22"/>
                  </a:lnTo>
                  <a:lnTo>
                    <a:pt x="270" y="10"/>
                  </a:lnTo>
                  <a:lnTo>
                    <a:pt x="305" y="2"/>
                  </a:lnTo>
                  <a:lnTo>
                    <a:pt x="341" y="0"/>
                  </a:lnTo>
                  <a:lnTo>
                    <a:pt x="372" y="4"/>
                  </a:lnTo>
                  <a:lnTo>
                    <a:pt x="404" y="12"/>
                  </a:lnTo>
                  <a:lnTo>
                    <a:pt x="434" y="24"/>
                  </a:lnTo>
                  <a:lnTo>
                    <a:pt x="463" y="42"/>
                  </a:lnTo>
                  <a:lnTo>
                    <a:pt x="493" y="63"/>
                  </a:lnTo>
                  <a:lnTo>
                    <a:pt x="524" y="91"/>
                  </a:lnTo>
                  <a:lnTo>
                    <a:pt x="556" y="121"/>
                  </a:lnTo>
                  <a:lnTo>
                    <a:pt x="591" y="156"/>
                  </a:lnTo>
                  <a:lnTo>
                    <a:pt x="630" y="195"/>
                  </a:lnTo>
                  <a:lnTo>
                    <a:pt x="672" y="239"/>
                  </a:lnTo>
                  <a:lnTo>
                    <a:pt x="762" y="510"/>
                  </a:lnTo>
                  <a:lnTo>
                    <a:pt x="942" y="891"/>
                  </a:lnTo>
                  <a:lnTo>
                    <a:pt x="583" y="855"/>
                  </a:lnTo>
                  <a:lnTo>
                    <a:pt x="187" y="619"/>
                  </a:lnTo>
                  <a:lnTo>
                    <a:pt x="122" y="530"/>
                  </a:lnTo>
                  <a:lnTo>
                    <a:pt x="69" y="461"/>
                  </a:lnTo>
                  <a:lnTo>
                    <a:pt x="32" y="408"/>
                  </a:lnTo>
                  <a:lnTo>
                    <a:pt x="8" y="363"/>
                  </a:lnTo>
                  <a:lnTo>
                    <a:pt x="0" y="316"/>
                  </a:lnTo>
                  <a:lnTo>
                    <a:pt x="8" y="260"/>
                  </a:lnTo>
                  <a:lnTo>
                    <a:pt x="34" y="188"/>
                  </a:lnTo>
                  <a:lnTo>
                    <a:pt x="79" y="93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6" name="Freeform 263"/>
            <p:cNvSpPr>
              <a:spLocks/>
            </p:cNvSpPr>
            <p:nvPr/>
          </p:nvSpPr>
          <p:spPr bwMode="auto">
            <a:xfrm>
              <a:off x="3124" y="3057"/>
              <a:ext cx="260" cy="344"/>
            </a:xfrm>
            <a:custGeom>
              <a:avLst/>
              <a:gdLst>
                <a:gd name="T0" fmla="*/ 1 w 520"/>
                <a:gd name="T1" fmla="*/ 0 h 689"/>
                <a:gd name="T2" fmla="*/ 1 w 520"/>
                <a:gd name="T3" fmla="*/ 0 h 689"/>
                <a:gd name="T4" fmla="*/ 1 w 520"/>
                <a:gd name="T5" fmla="*/ 0 h 689"/>
                <a:gd name="T6" fmla="*/ 1 w 520"/>
                <a:gd name="T7" fmla="*/ 0 h 689"/>
                <a:gd name="T8" fmla="*/ 1 w 520"/>
                <a:gd name="T9" fmla="*/ 0 h 689"/>
                <a:gd name="T10" fmla="*/ 1 w 520"/>
                <a:gd name="T11" fmla="*/ 0 h 689"/>
                <a:gd name="T12" fmla="*/ 1 w 520"/>
                <a:gd name="T13" fmla="*/ 0 h 689"/>
                <a:gd name="T14" fmla="*/ 1 w 520"/>
                <a:gd name="T15" fmla="*/ 1 h 689"/>
                <a:gd name="T16" fmla="*/ 0 w 520"/>
                <a:gd name="T17" fmla="*/ 1 h 689"/>
                <a:gd name="T18" fmla="*/ 1 w 520"/>
                <a:gd name="T19" fmla="*/ 2 h 689"/>
                <a:gd name="T20" fmla="*/ 2 w 520"/>
                <a:gd name="T21" fmla="*/ 2 h 689"/>
                <a:gd name="T22" fmla="*/ 2 w 520"/>
                <a:gd name="T23" fmla="*/ 1 h 689"/>
                <a:gd name="T24" fmla="*/ 2 w 520"/>
                <a:gd name="T25" fmla="*/ 1 h 689"/>
                <a:gd name="T26" fmla="*/ 2 w 520"/>
                <a:gd name="T27" fmla="*/ 1 h 689"/>
                <a:gd name="T28" fmla="*/ 2 w 520"/>
                <a:gd name="T29" fmla="*/ 1 h 689"/>
                <a:gd name="T30" fmla="*/ 2 w 520"/>
                <a:gd name="T31" fmla="*/ 1 h 689"/>
                <a:gd name="T32" fmla="*/ 3 w 520"/>
                <a:gd name="T33" fmla="*/ 1 h 689"/>
                <a:gd name="T34" fmla="*/ 3 w 520"/>
                <a:gd name="T35" fmla="*/ 0 h 689"/>
                <a:gd name="T36" fmla="*/ 2 w 520"/>
                <a:gd name="T37" fmla="*/ 0 h 689"/>
                <a:gd name="T38" fmla="*/ 2 w 520"/>
                <a:gd name="T39" fmla="*/ 0 h 689"/>
                <a:gd name="T40" fmla="*/ 2 w 520"/>
                <a:gd name="T41" fmla="*/ 0 h 689"/>
                <a:gd name="T42" fmla="*/ 1 w 520"/>
                <a:gd name="T43" fmla="*/ 0 h 68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520" h="689">
                  <a:moveTo>
                    <a:pt x="234" y="0"/>
                  </a:moveTo>
                  <a:lnTo>
                    <a:pt x="149" y="14"/>
                  </a:lnTo>
                  <a:lnTo>
                    <a:pt x="90" y="32"/>
                  </a:lnTo>
                  <a:lnTo>
                    <a:pt x="53" y="59"/>
                  </a:lnTo>
                  <a:lnTo>
                    <a:pt x="31" y="95"/>
                  </a:lnTo>
                  <a:lnTo>
                    <a:pt x="21" y="140"/>
                  </a:lnTo>
                  <a:lnTo>
                    <a:pt x="16" y="201"/>
                  </a:lnTo>
                  <a:lnTo>
                    <a:pt x="10" y="274"/>
                  </a:lnTo>
                  <a:lnTo>
                    <a:pt x="0" y="362"/>
                  </a:lnTo>
                  <a:lnTo>
                    <a:pt x="126" y="526"/>
                  </a:lnTo>
                  <a:lnTo>
                    <a:pt x="270" y="689"/>
                  </a:lnTo>
                  <a:lnTo>
                    <a:pt x="270" y="508"/>
                  </a:lnTo>
                  <a:lnTo>
                    <a:pt x="356" y="465"/>
                  </a:lnTo>
                  <a:lnTo>
                    <a:pt x="425" y="425"/>
                  </a:lnTo>
                  <a:lnTo>
                    <a:pt x="475" y="384"/>
                  </a:lnTo>
                  <a:lnTo>
                    <a:pt x="506" y="337"/>
                  </a:lnTo>
                  <a:lnTo>
                    <a:pt x="520" y="286"/>
                  </a:lnTo>
                  <a:lnTo>
                    <a:pt x="514" y="223"/>
                  </a:lnTo>
                  <a:lnTo>
                    <a:pt x="490" y="148"/>
                  </a:lnTo>
                  <a:lnTo>
                    <a:pt x="449" y="55"/>
                  </a:lnTo>
                  <a:lnTo>
                    <a:pt x="341" y="73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7" name="Freeform 264"/>
            <p:cNvSpPr>
              <a:spLocks/>
            </p:cNvSpPr>
            <p:nvPr/>
          </p:nvSpPr>
          <p:spPr bwMode="auto">
            <a:xfrm>
              <a:off x="2446" y="1902"/>
              <a:ext cx="341" cy="197"/>
            </a:xfrm>
            <a:custGeom>
              <a:avLst/>
              <a:gdLst>
                <a:gd name="T0" fmla="*/ 3 w 680"/>
                <a:gd name="T1" fmla="*/ 0 h 396"/>
                <a:gd name="T2" fmla="*/ 3 w 680"/>
                <a:gd name="T3" fmla="*/ 0 h 396"/>
                <a:gd name="T4" fmla="*/ 3 w 680"/>
                <a:gd name="T5" fmla="*/ 0 h 396"/>
                <a:gd name="T6" fmla="*/ 2 w 680"/>
                <a:gd name="T7" fmla="*/ 0 h 396"/>
                <a:gd name="T8" fmla="*/ 2 w 680"/>
                <a:gd name="T9" fmla="*/ 0 h 396"/>
                <a:gd name="T10" fmla="*/ 2 w 680"/>
                <a:gd name="T11" fmla="*/ 0 h 396"/>
                <a:gd name="T12" fmla="*/ 2 w 680"/>
                <a:gd name="T13" fmla="*/ 0 h 396"/>
                <a:gd name="T14" fmla="*/ 2 w 680"/>
                <a:gd name="T15" fmla="*/ 0 h 396"/>
                <a:gd name="T16" fmla="*/ 2 w 680"/>
                <a:gd name="T17" fmla="*/ 0 h 396"/>
                <a:gd name="T18" fmla="*/ 2 w 680"/>
                <a:gd name="T19" fmla="*/ 0 h 396"/>
                <a:gd name="T20" fmla="*/ 2 w 680"/>
                <a:gd name="T21" fmla="*/ 0 h 396"/>
                <a:gd name="T22" fmla="*/ 1 w 680"/>
                <a:gd name="T23" fmla="*/ 0 h 396"/>
                <a:gd name="T24" fmla="*/ 1 w 680"/>
                <a:gd name="T25" fmla="*/ 0 h 396"/>
                <a:gd name="T26" fmla="*/ 1 w 680"/>
                <a:gd name="T27" fmla="*/ 0 h 396"/>
                <a:gd name="T28" fmla="*/ 1 w 680"/>
                <a:gd name="T29" fmla="*/ 0 h 396"/>
                <a:gd name="T30" fmla="*/ 1 w 680"/>
                <a:gd name="T31" fmla="*/ 0 h 396"/>
                <a:gd name="T32" fmla="*/ 0 w 680"/>
                <a:gd name="T33" fmla="*/ 0 h 396"/>
                <a:gd name="T34" fmla="*/ 1 w 680"/>
                <a:gd name="T35" fmla="*/ 0 h 396"/>
                <a:gd name="T36" fmla="*/ 1 w 680"/>
                <a:gd name="T37" fmla="*/ 0 h 396"/>
                <a:gd name="T38" fmla="*/ 1 w 680"/>
                <a:gd name="T39" fmla="*/ 0 h 396"/>
                <a:gd name="T40" fmla="*/ 1 w 680"/>
                <a:gd name="T41" fmla="*/ 0 h 396"/>
                <a:gd name="T42" fmla="*/ 1 w 680"/>
                <a:gd name="T43" fmla="*/ 1 h 396"/>
                <a:gd name="T44" fmla="*/ 1 w 680"/>
                <a:gd name="T45" fmla="*/ 1 h 396"/>
                <a:gd name="T46" fmla="*/ 1 w 680"/>
                <a:gd name="T47" fmla="*/ 1 h 396"/>
                <a:gd name="T48" fmla="*/ 2 w 680"/>
                <a:gd name="T49" fmla="*/ 1 h 396"/>
                <a:gd name="T50" fmla="*/ 2 w 680"/>
                <a:gd name="T51" fmla="*/ 1 h 396"/>
                <a:gd name="T52" fmla="*/ 2 w 680"/>
                <a:gd name="T53" fmla="*/ 1 h 396"/>
                <a:gd name="T54" fmla="*/ 2 w 680"/>
                <a:gd name="T55" fmla="*/ 1 h 396"/>
                <a:gd name="T56" fmla="*/ 2 w 680"/>
                <a:gd name="T57" fmla="*/ 1 h 396"/>
                <a:gd name="T58" fmla="*/ 2 w 680"/>
                <a:gd name="T59" fmla="*/ 1 h 396"/>
                <a:gd name="T60" fmla="*/ 3 w 680"/>
                <a:gd name="T61" fmla="*/ 1 h 396"/>
                <a:gd name="T62" fmla="*/ 3 w 680"/>
                <a:gd name="T63" fmla="*/ 1 h 396"/>
                <a:gd name="T64" fmla="*/ 3 w 680"/>
                <a:gd name="T65" fmla="*/ 1 h 396"/>
                <a:gd name="T66" fmla="*/ 3 w 680"/>
                <a:gd name="T67" fmla="*/ 0 h 396"/>
                <a:gd name="T68" fmla="*/ 3 w 680"/>
                <a:gd name="T69" fmla="*/ 0 h 3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680" h="396">
                  <a:moveTo>
                    <a:pt x="599" y="0"/>
                  </a:moveTo>
                  <a:lnTo>
                    <a:pt x="556" y="51"/>
                  </a:lnTo>
                  <a:lnTo>
                    <a:pt x="515" y="95"/>
                  </a:lnTo>
                  <a:lnTo>
                    <a:pt x="479" y="130"/>
                  </a:lnTo>
                  <a:lnTo>
                    <a:pt x="444" y="158"/>
                  </a:lnTo>
                  <a:lnTo>
                    <a:pt x="412" y="177"/>
                  </a:lnTo>
                  <a:lnTo>
                    <a:pt x="383" y="191"/>
                  </a:lnTo>
                  <a:lnTo>
                    <a:pt x="351" y="199"/>
                  </a:lnTo>
                  <a:lnTo>
                    <a:pt x="322" y="199"/>
                  </a:lnTo>
                  <a:lnTo>
                    <a:pt x="292" y="193"/>
                  </a:lnTo>
                  <a:lnTo>
                    <a:pt x="261" y="183"/>
                  </a:lnTo>
                  <a:lnTo>
                    <a:pt x="225" y="167"/>
                  </a:lnTo>
                  <a:lnTo>
                    <a:pt x="190" y="146"/>
                  </a:lnTo>
                  <a:lnTo>
                    <a:pt x="148" y="120"/>
                  </a:lnTo>
                  <a:lnTo>
                    <a:pt x="105" y="91"/>
                  </a:lnTo>
                  <a:lnTo>
                    <a:pt x="56" y="57"/>
                  </a:lnTo>
                  <a:lnTo>
                    <a:pt x="0" y="20"/>
                  </a:lnTo>
                  <a:lnTo>
                    <a:pt x="36" y="77"/>
                  </a:lnTo>
                  <a:lnTo>
                    <a:pt x="69" y="130"/>
                  </a:lnTo>
                  <a:lnTo>
                    <a:pt x="101" y="179"/>
                  </a:lnTo>
                  <a:lnTo>
                    <a:pt x="132" y="227"/>
                  </a:lnTo>
                  <a:lnTo>
                    <a:pt x="166" y="268"/>
                  </a:lnTo>
                  <a:lnTo>
                    <a:pt x="197" y="303"/>
                  </a:lnTo>
                  <a:lnTo>
                    <a:pt x="231" y="335"/>
                  </a:lnTo>
                  <a:lnTo>
                    <a:pt x="264" y="360"/>
                  </a:lnTo>
                  <a:lnTo>
                    <a:pt x="300" y="380"/>
                  </a:lnTo>
                  <a:lnTo>
                    <a:pt x="339" y="392"/>
                  </a:lnTo>
                  <a:lnTo>
                    <a:pt x="379" y="396"/>
                  </a:lnTo>
                  <a:lnTo>
                    <a:pt x="422" y="392"/>
                  </a:lnTo>
                  <a:lnTo>
                    <a:pt x="469" y="378"/>
                  </a:lnTo>
                  <a:lnTo>
                    <a:pt x="521" y="357"/>
                  </a:lnTo>
                  <a:lnTo>
                    <a:pt x="576" y="325"/>
                  </a:lnTo>
                  <a:lnTo>
                    <a:pt x="637" y="284"/>
                  </a:lnTo>
                  <a:lnTo>
                    <a:pt x="680" y="85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0033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8" name="Freeform 265"/>
            <p:cNvSpPr>
              <a:spLocks/>
            </p:cNvSpPr>
            <p:nvPr/>
          </p:nvSpPr>
          <p:spPr bwMode="auto">
            <a:xfrm>
              <a:off x="3443" y="2883"/>
              <a:ext cx="436" cy="436"/>
            </a:xfrm>
            <a:custGeom>
              <a:avLst/>
              <a:gdLst>
                <a:gd name="T0" fmla="*/ 0 w 873"/>
                <a:gd name="T1" fmla="*/ 0 h 873"/>
                <a:gd name="T2" fmla="*/ 0 w 873"/>
                <a:gd name="T3" fmla="*/ 0 h 873"/>
                <a:gd name="T4" fmla="*/ 0 w 873"/>
                <a:gd name="T5" fmla="*/ 0 h 873"/>
                <a:gd name="T6" fmla="*/ 1 w 873"/>
                <a:gd name="T7" fmla="*/ 0 h 873"/>
                <a:gd name="T8" fmla="*/ 1 w 873"/>
                <a:gd name="T9" fmla="*/ 0 h 873"/>
                <a:gd name="T10" fmla="*/ 1 w 873"/>
                <a:gd name="T11" fmla="*/ 0 h 873"/>
                <a:gd name="T12" fmla="*/ 1 w 873"/>
                <a:gd name="T13" fmla="*/ 0 h 873"/>
                <a:gd name="T14" fmla="*/ 1 w 873"/>
                <a:gd name="T15" fmla="*/ 0 h 873"/>
                <a:gd name="T16" fmla="*/ 1 w 873"/>
                <a:gd name="T17" fmla="*/ 0 h 873"/>
                <a:gd name="T18" fmla="*/ 1 w 873"/>
                <a:gd name="T19" fmla="*/ 0 h 873"/>
                <a:gd name="T20" fmla="*/ 2 w 873"/>
                <a:gd name="T21" fmla="*/ 0 h 873"/>
                <a:gd name="T22" fmla="*/ 2 w 873"/>
                <a:gd name="T23" fmla="*/ 0 h 873"/>
                <a:gd name="T24" fmla="*/ 2 w 873"/>
                <a:gd name="T25" fmla="*/ 0 h 873"/>
                <a:gd name="T26" fmla="*/ 2 w 873"/>
                <a:gd name="T27" fmla="*/ 0 h 873"/>
                <a:gd name="T28" fmla="*/ 2 w 873"/>
                <a:gd name="T29" fmla="*/ 1 h 873"/>
                <a:gd name="T30" fmla="*/ 2 w 873"/>
                <a:gd name="T31" fmla="*/ 1 h 873"/>
                <a:gd name="T32" fmla="*/ 2 w 873"/>
                <a:gd name="T33" fmla="*/ 1 h 873"/>
                <a:gd name="T34" fmla="*/ 2 w 873"/>
                <a:gd name="T35" fmla="*/ 1 h 873"/>
                <a:gd name="T36" fmla="*/ 3 w 873"/>
                <a:gd name="T37" fmla="*/ 2 h 873"/>
                <a:gd name="T38" fmla="*/ 3 w 873"/>
                <a:gd name="T39" fmla="*/ 3 h 873"/>
                <a:gd name="T40" fmla="*/ 1 w 873"/>
                <a:gd name="T41" fmla="*/ 2 h 873"/>
                <a:gd name="T42" fmla="*/ 1 w 873"/>
                <a:gd name="T43" fmla="*/ 1 h 873"/>
                <a:gd name="T44" fmla="*/ 1 w 873"/>
                <a:gd name="T45" fmla="*/ 1 h 873"/>
                <a:gd name="T46" fmla="*/ 1 w 873"/>
                <a:gd name="T47" fmla="*/ 1 h 873"/>
                <a:gd name="T48" fmla="*/ 1 w 873"/>
                <a:gd name="T49" fmla="*/ 1 h 873"/>
                <a:gd name="T50" fmla="*/ 1 w 873"/>
                <a:gd name="T51" fmla="*/ 1 h 873"/>
                <a:gd name="T52" fmla="*/ 1 w 873"/>
                <a:gd name="T53" fmla="*/ 1 h 873"/>
                <a:gd name="T54" fmla="*/ 0 w 873"/>
                <a:gd name="T55" fmla="*/ 1 h 873"/>
                <a:gd name="T56" fmla="*/ 0 w 873"/>
                <a:gd name="T57" fmla="*/ 1 h 873"/>
                <a:gd name="T58" fmla="*/ 0 w 873"/>
                <a:gd name="T59" fmla="*/ 1 h 873"/>
                <a:gd name="T60" fmla="*/ 0 w 873"/>
                <a:gd name="T61" fmla="*/ 0 h 873"/>
                <a:gd name="T62" fmla="*/ 0 w 873"/>
                <a:gd name="T63" fmla="*/ 0 h 873"/>
                <a:gd name="T64" fmla="*/ 0 w 873"/>
                <a:gd name="T65" fmla="*/ 0 h 873"/>
                <a:gd name="T66" fmla="*/ 0 w 873"/>
                <a:gd name="T67" fmla="*/ 0 h 873"/>
                <a:gd name="T68" fmla="*/ 0 w 873"/>
                <a:gd name="T69" fmla="*/ 0 h 873"/>
                <a:gd name="T70" fmla="*/ 0 w 873"/>
                <a:gd name="T71" fmla="*/ 0 h 873"/>
                <a:gd name="T72" fmla="*/ 0 w 873"/>
                <a:gd name="T73" fmla="*/ 0 h 873"/>
                <a:gd name="T74" fmla="*/ 0 w 873"/>
                <a:gd name="T75" fmla="*/ 0 h 87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873" h="873">
                  <a:moveTo>
                    <a:pt x="47" y="63"/>
                  </a:moveTo>
                  <a:lnTo>
                    <a:pt x="171" y="0"/>
                  </a:lnTo>
                  <a:lnTo>
                    <a:pt x="231" y="6"/>
                  </a:lnTo>
                  <a:lnTo>
                    <a:pt x="282" y="14"/>
                  </a:lnTo>
                  <a:lnTo>
                    <a:pt x="329" y="22"/>
                  </a:lnTo>
                  <a:lnTo>
                    <a:pt x="372" y="32"/>
                  </a:lnTo>
                  <a:lnTo>
                    <a:pt x="410" y="44"/>
                  </a:lnTo>
                  <a:lnTo>
                    <a:pt x="443" y="58"/>
                  </a:lnTo>
                  <a:lnTo>
                    <a:pt x="475" y="73"/>
                  </a:lnTo>
                  <a:lnTo>
                    <a:pt x="502" y="93"/>
                  </a:lnTo>
                  <a:lnTo>
                    <a:pt x="528" y="117"/>
                  </a:lnTo>
                  <a:lnTo>
                    <a:pt x="552" y="144"/>
                  </a:lnTo>
                  <a:lnTo>
                    <a:pt x="573" y="176"/>
                  </a:lnTo>
                  <a:lnTo>
                    <a:pt x="593" y="213"/>
                  </a:lnTo>
                  <a:lnTo>
                    <a:pt x="615" y="256"/>
                  </a:lnTo>
                  <a:lnTo>
                    <a:pt x="634" y="304"/>
                  </a:lnTo>
                  <a:lnTo>
                    <a:pt x="654" y="359"/>
                  </a:lnTo>
                  <a:lnTo>
                    <a:pt x="676" y="420"/>
                  </a:lnTo>
                  <a:lnTo>
                    <a:pt x="804" y="765"/>
                  </a:lnTo>
                  <a:lnTo>
                    <a:pt x="873" y="873"/>
                  </a:lnTo>
                  <a:lnTo>
                    <a:pt x="424" y="538"/>
                  </a:lnTo>
                  <a:lnTo>
                    <a:pt x="390" y="495"/>
                  </a:lnTo>
                  <a:lnTo>
                    <a:pt x="359" y="457"/>
                  </a:lnTo>
                  <a:lnTo>
                    <a:pt x="333" y="422"/>
                  </a:lnTo>
                  <a:lnTo>
                    <a:pt x="309" y="392"/>
                  </a:lnTo>
                  <a:lnTo>
                    <a:pt x="288" y="365"/>
                  </a:lnTo>
                  <a:lnTo>
                    <a:pt x="270" y="341"/>
                  </a:lnTo>
                  <a:lnTo>
                    <a:pt x="250" y="317"/>
                  </a:lnTo>
                  <a:lnTo>
                    <a:pt x="233" y="296"/>
                  </a:lnTo>
                  <a:lnTo>
                    <a:pt x="213" y="274"/>
                  </a:lnTo>
                  <a:lnTo>
                    <a:pt x="191" y="254"/>
                  </a:lnTo>
                  <a:lnTo>
                    <a:pt x="169" y="233"/>
                  </a:lnTo>
                  <a:lnTo>
                    <a:pt x="144" y="211"/>
                  </a:lnTo>
                  <a:lnTo>
                    <a:pt x="114" y="188"/>
                  </a:lnTo>
                  <a:lnTo>
                    <a:pt x="83" y="162"/>
                  </a:lnTo>
                  <a:lnTo>
                    <a:pt x="43" y="132"/>
                  </a:lnTo>
                  <a:lnTo>
                    <a:pt x="0" y="101"/>
                  </a:lnTo>
                  <a:lnTo>
                    <a:pt x="47" y="63"/>
                  </a:lnTo>
                  <a:close/>
                </a:path>
              </a:pathLst>
            </a:custGeom>
            <a:solidFill>
              <a:srgbClr val="0066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79" name="Freeform 266"/>
            <p:cNvSpPr>
              <a:spLocks/>
            </p:cNvSpPr>
            <p:nvPr/>
          </p:nvSpPr>
          <p:spPr bwMode="auto">
            <a:xfrm>
              <a:off x="3201" y="3089"/>
              <a:ext cx="185" cy="303"/>
            </a:xfrm>
            <a:custGeom>
              <a:avLst/>
              <a:gdLst>
                <a:gd name="T0" fmla="*/ 0 w 371"/>
                <a:gd name="T1" fmla="*/ 0 h 607"/>
                <a:gd name="T2" fmla="*/ 0 w 371"/>
                <a:gd name="T3" fmla="*/ 0 h 607"/>
                <a:gd name="T4" fmla="*/ 0 w 371"/>
                <a:gd name="T5" fmla="*/ 1 h 607"/>
                <a:gd name="T6" fmla="*/ 0 w 371"/>
                <a:gd name="T7" fmla="*/ 1 h 607"/>
                <a:gd name="T8" fmla="*/ 0 w 371"/>
                <a:gd name="T9" fmla="*/ 1 h 607"/>
                <a:gd name="T10" fmla="*/ 0 w 371"/>
                <a:gd name="T11" fmla="*/ 2 h 607"/>
                <a:gd name="T12" fmla="*/ 0 w 371"/>
                <a:gd name="T13" fmla="*/ 1 h 607"/>
                <a:gd name="T14" fmla="*/ 0 w 371"/>
                <a:gd name="T15" fmla="*/ 1 h 607"/>
                <a:gd name="T16" fmla="*/ 0 w 371"/>
                <a:gd name="T17" fmla="*/ 1 h 607"/>
                <a:gd name="T18" fmla="*/ 1 w 371"/>
                <a:gd name="T19" fmla="*/ 1 h 607"/>
                <a:gd name="T20" fmla="*/ 1 w 371"/>
                <a:gd name="T21" fmla="*/ 1 h 607"/>
                <a:gd name="T22" fmla="*/ 1 w 371"/>
                <a:gd name="T23" fmla="*/ 0 h 607"/>
                <a:gd name="T24" fmla="*/ 1 w 371"/>
                <a:gd name="T25" fmla="*/ 0 h 607"/>
                <a:gd name="T26" fmla="*/ 1 w 371"/>
                <a:gd name="T27" fmla="*/ 0 h 607"/>
                <a:gd name="T28" fmla="*/ 1 w 371"/>
                <a:gd name="T29" fmla="*/ 0 h 607"/>
                <a:gd name="T30" fmla="*/ 1 w 371"/>
                <a:gd name="T31" fmla="*/ 0 h 607"/>
                <a:gd name="T32" fmla="*/ 1 w 371"/>
                <a:gd name="T33" fmla="*/ 0 h 607"/>
                <a:gd name="T34" fmla="*/ 1 w 371"/>
                <a:gd name="T35" fmla="*/ 0 h 607"/>
                <a:gd name="T36" fmla="*/ 1 w 371"/>
                <a:gd name="T37" fmla="*/ 0 h 607"/>
                <a:gd name="T38" fmla="*/ 0 w 371"/>
                <a:gd name="T39" fmla="*/ 0 h 607"/>
                <a:gd name="T40" fmla="*/ 0 w 371"/>
                <a:gd name="T41" fmla="*/ 0 h 607"/>
                <a:gd name="T42" fmla="*/ 0 w 371"/>
                <a:gd name="T43" fmla="*/ 0 h 607"/>
                <a:gd name="T44" fmla="*/ 0 w 371"/>
                <a:gd name="T45" fmla="*/ 0 h 607"/>
                <a:gd name="T46" fmla="*/ 0 w 371"/>
                <a:gd name="T47" fmla="*/ 0 h 607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371" h="607">
                  <a:moveTo>
                    <a:pt x="186" y="10"/>
                  </a:moveTo>
                  <a:lnTo>
                    <a:pt x="67" y="81"/>
                  </a:lnTo>
                  <a:lnTo>
                    <a:pt x="0" y="260"/>
                  </a:lnTo>
                  <a:lnTo>
                    <a:pt x="6" y="388"/>
                  </a:lnTo>
                  <a:lnTo>
                    <a:pt x="52" y="486"/>
                  </a:lnTo>
                  <a:lnTo>
                    <a:pt x="99" y="607"/>
                  </a:lnTo>
                  <a:lnTo>
                    <a:pt x="77" y="461"/>
                  </a:lnTo>
                  <a:lnTo>
                    <a:pt x="176" y="347"/>
                  </a:lnTo>
                  <a:lnTo>
                    <a:pt x="243" y="327"/>
                  </a:lnTo>
                  <a:lnTo>
                    <a:pt x="298" y="305"/>
                  </a:lnTo>
                  <a:lnTo>
                    <a:pt x="337" y="276"/>
                  </a:lnTo>
                  <a:lnTo>
                    <a:pt x="361" y="240"/>
                  </a:lnTo>
                  <a:lnTo>
                    <a:pt x="371" y="197"/>
                  </a:lnTo>
                  <a:lnTo>
                    <a:pt x="363" y="144"/>
                  </a:lnTo>
                  <a:lnTo>
                    <a:pt x="339" y="79"/>
                  </a:lnTo>
                  <a:lnTo>
                    <a:pt x="300" y="0"/>
                  </a:lnTo>
                  <a:lnTo>
                    <a:pt x="296" y="0"/>
                  </a:lnTo>
                  <a:lnTo>
                    <a:pt x="282" y="2"/>
                  </a:lnTo>
                  <a:lnTo>
                    <a:pt x="264" y="4"/>
                  </a:lnTo>
                  <a:lnTo>
                    <a:pt x="245" y="8"/>
                  </a:lnTo>
                  <a:lnTo>
                    <a:pt x="225" y="10"/>
                  </a:lnTo>
                  <a:lnTo>
                    <a:pt x="205" y="10"/>
                  </a:lnTo>
                  <a:lnTo>
                    <a:pt x="192" y="12"/>
                  </a:lnTo>
                  <a:lnTo>
                    <a:pt x="186" y="10"/>
                  </a:lnTo>
                  <a:close/>
                </a:path>
              </a:pathLst>
            </a:custGeom>
            <a:solidFill>
              <a:srgbClr val="0066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0" name="Freeform 267"/>
            <p:cNvSpPr>
              <a:spLocks/>
            </p:cNvSpPr>
            <p:nvPr/>
          </p:nvSpPr>
          <p:spPr bwMode="auto">
            <a:xfrm>
              <a:off x="3201" y="3131"/>
              <a:ext cx="108" cy="217"/>
            </a:xfrm>
            <a:custGeom>
              <a:avLst/>
              <a:gdLst>
                <a:gd name="T0" fmla="*/ 0 w 217"/>
                <a:gd name="T1" fmla="*/ 1 h 433"/>
                <a:gd name="T2" fmla="*/ 0 w 217"/>
                <a:gd name="T3" fmla="*/ 1 h 433"/>
                <a:gd name="T4" fmla="*/ 0 w 217"/>
                <a:gd name="T5" fmla="*/ 2 h 433"/>
                <a:gd name="T6" fmla="*/ 0 w 217"/>
                <a:gd name="T7" fmla="*/ 2 h 433"/>
                <a:gd name="T8" fmla="*/ 0 w 217"/>
                <a:gd name="T9" fmla="*/ 2 h 433"/>
                <a:gd name="T10" fmla="*/ 0 w 217"/>
                <a:gd name="T11" fmla="*/ 2 h 433"/>
                <a:gd name="T12" fmla="*/ 0 w 217"/>
                <a:gd name="T13" fmla="*/ 1 h 433"/>
                <a:gd name="T14" fmla="*/ 0 w 217"/>
                <a:gd name="T15" fmla="*/ 1 h 433"/>
                <a:gd name="T16" fmla="*/ 0 w 217"/>
                <a:gd name="T17" fmla="*/ 1 h 433"/>
                <a:gd name="T18" fmla="*/ 0 w 217"/>
                <a:gd name="T19" fmla="*/ 1 h 433"/>
                <a:gd name="T20" fmla="*/ 0 w 217"/>
                <a:gd name="T21" fmla="*/ 1 h 433"/>
                <a:gd name="T22" fmla="*/ 0 w 217"/>
                <a:gd name="T23" fmla="*/ 0 h 433"/>
                <a:gd name="T24" fmla="*/ 0 w 217"/>
                <a:gd name="T25" fmla="*/ 0 h 433"/>
                <a:gd name="T26" fmla="*/ 0 w 217"/>
                <a:gd name="T27" fmla="*/ 1 h 433"/>
                <a:gd name="T28" fmla="*/ 0 w 217"/>
                <a:gd name="T29" fmla="*/ 1 h 43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7" h="433">
                  <a:moveTo>
                    <a:pt x="58" y="33"/>
                  </a:moveTo>
                  <a:lnTo>
                    <a:pt x="0" y="169"/>
                  </a:lnTo>
                  <a:lnTo>
                    <a:pt x="0" y="262"/>
                  </a:lnTo>
                  <a:lnTo>
                    <a:pt x="16" y="350"/>
                  </a:lnTo>
                  <a:lnTo>
                    <a:pt x="67" y="433"/>
                  </a:lnTo>
                  <a:lnTo>
                    <a:pt x="52" y="277"/>
                  </a:lnTo>
                  <a:lnTo>
                    <a:pt x="217" y="157"/>
                  </a:lnTo>
                  <a:lnTo>
                    <a:pt x="217" y="110"/>
                  </a:lnTo>
                  <a:lnTo>
                    <a:pt x="213" y="69"/>
                  </a:lnTo>
                  <a:lnTo>
                    <a:pt x="207" y="35"/>
                  </a:lnTo>
                  <a:lnTo>
                    <a:pt x="194" y="13"/>
                  </a:lnTo>
                  <a:lnTo>
                    <a:pt x="174" y="0"/>
                  </a:lnTo>
                  <a:lnTo>
                    <a:pt x="146" y="0"/>
                  </a:lnTo>
                  <a:lnTo>
                    <a:pt x="109" y="10"/>
                  </a:lnTo>
                  <a:lnTo>
                    <a:pt x="58" y="33"/>
                  </a:lnTo>
                  <a:close/>
                </a:path>
              </a:pathLst>
            </a:custGeom>
            <a:solidFill>
              <a:srgbClr val="11773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1" name="Freeform 268"/>
            <p:cNvSpPr>
              <a:spLocks/>
            </p:cNvSpPr>
            <p:nvPr/>
          </p:nvSpPr>
          <p:spPr bwMode="auto">
            <a:xfrm>
              <a:off x="3204" y="3187"/>
              <a:ext cx="30" cy="107"/>
            </a:xfrm>
            <a:custGeom>
              <a:avLst/>
              <a:gdLst>
                <a:gd name="T0" fmla="*/ 0 w 61"/>
                <a:gd name="T1" fmla="*/ 1 h 213"/>
                <a:gd name="T2" fmla="*/ 0 w 61"/>
                <a:gd name="T3" fmla="*/ 1 h 213"/>
                <a:gd name="T4" fmla="*/ 0 w 61"/>
                <a:gd name="T5" fmla="*/ 1 h 213"/>
                <a:gd name="T6" fmla="*/ 0 w 61"/>
                <a:gd name="T7" fmla="*/ 1 h 213"/>
                <a:gd name="T8" fmla="*/ 0 w 61"/>
                <a:gd name="T9" fmla="*/ 0 h 213"/>
                <a:gd name="T10" fmla="*/ 0 w 61"/>
                <a:gd name="T11" fmla="*/ 1 h 21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213">
                  <a:moveTo>
                    <a:pt x="0" y="45"/>
                  </a:moveTo>
                  <a:lnTo>
                    <a:pt x="0" y="128"/>
                  </a:lnTo>
                  <a:lnTo>
                    <a:pt x="6" y="213"/>
                  </a:lnTo>
                  <a:lnTo>
                    <a:pt x="26" y="98"/>
                  </a:lnTo>
                  <a:lnTo>
                    <a:pt x="61" y="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009999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2" name="Freeform 269"/>
            <p:cNvSpPr>
              <a:spLocks/>
            </p:cNvSpPr>
            <p:nvPr/>
          </p:nvSpPr>
          <p:spPr bwMode="auto">
            <a:xfrm>
              <a:off x="3645" y="3051"/>
              <a:ext cx="225" cy="255"/>
            </a:xfrm>
            <a:custGeom>
              <a:avLst/>
              <a:gdLst>
                <a:gd name="T0" fmla="*/ 1 w 445"/>
                <a:gd name="T1" fmla="*/ 1 h 510"/>
                <a:gd name="T2" fmla="*/ 1 w 445"/>
                <a:gd name="T3" fmla="*/ 1 h 510"/>
                <a:gd name="T4" fmla="*/ 0 w 445"/>
                <a:gd name="T5" fmla="*/ 1 h 510"/>
                <a:gd name="T6" fmla="*/ 1 w 445"/>
                <a:gd name="T7" fmla="*/ 0 h 510"/>
                <a:gd name="T8" fmla="*/ 2 w 445"/>
                <a:gd name="T9" fmla="*/ 1 h 510"/>
                <a:gd name="T10" fmla="*/ 2 w 445"/>
                <a:gd name="T11" fmla="*/ 2 h 510"/>
                <a:gd name="T12" fmla="*/ 2 w 445"/>
                <a:gd name="T13" fmla="*/ 2 h 510"/>
                <a:gd name="T14" fmla="*/ 1 w 445"/>
                <a:gd name="T15" fmla="*/ 2 h 510"/>
                <a:gd name="T16" fmla="*/ 1 w 445"/>
                <a:gd name="T17" fmla="*/ 1 h 5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45" h="510">
                  <a:moveTo>
                    <a:pt x="92" y="225"/>
                  </a:moveTo>
                  <a:lnTo>
                    <a:pt x="10" y="134"/>
                  </a:lnTo>
                  <a:lnTo>
                    <a:pt x="0" y="10"/>
                  </a:lnTo>
                  <a:lnTo>
                    <a:pt x="128" y="0"/>
                  </a:lnTo>
                  <a:lnTo>
                    <a:pt x="272" y="95"/>
                  </a:lnTo>
                  <a:lnTo>
                    <a:pt x="376" y="380"/>
                  </a:lnTo>
                  <a:lnTo>
                    <a:pt x="445" y="510"/>
                  </a:lnTo>
                  <a:lnTo>
                    <a:pt x="163" y="294"/>
                  </a:lnTo>
                  <a:lnTo>
                    <a:pt x="92" y="225"/>
                  </a:lnTo>
                  <a:close/>
                </a:path>
              </a:pathLst>
            </a:custGeom>
            <a:solidFill>
              <a:srgbClr val="11773D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3" name="Freeform 270"/>
            <p:cNvSpPr>
              <a:spLocks/>
            </p:cNvSpPr>
            <p:nvPr/>
          </p:nvSpPr>
          <p:spPr bwMode="auto">
            <a:xfrm>
              <a:off x="3714" y="3139"/>
              <a:ext cx="143" cy="152"/>
            </a:xfrm>
            <a:custGeom>
              <a:avLst/>
              <a:gdLst>
                <a:gd name="T0" fmla="*/ 1 w 281"/>
                <a:gd name="T1" fmla="*/ 0 h 306"/>
                <a:gd name="T2" fmla="*/ 1 w 281"/>
                <a:gd name="T3" fmla="*/ 0 h 306"/>
                <a:gd name="T4" fmla="*/ 2 w 281"/>
                <a:gd name="T5" fmla="*/ 1 h 306"/>
                <a:gd name="T6" fmla="*/ 1 w 281"/>
                <a:gd name="T7" fmla="*/ 0 h 306"/>
                <a:gd name="T8" fmla="*/ 1 w 281"/>
                <a:gd name="T9" fmla="*/ 0 h 306"/>
                <a:gd name="T10" fmla="*/ 0 w 281"/>
                <a:gd name="T11" fmla="*/ 0 h 306"/>
                <a:gd name="T12" fmla="*/ 1 w 281"/>
                <a:gd name="T13" fmla="*/ 0 h 306"/>
                <a:gd name="T14" fmla="*/ 1 w 281"/>
                <a:gd name="T15" fmla="*/ 0 h 30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81" h="306">
                  <a:moveTo>
                    <a:pt x="118" y="0"/>
                  </a:moveTo>
                  <a:lnTo>
                    <a:pt x="183" y="101"/>
                  </a:lnTo>
                  <a:lnTo>
                    <a:pt x="281" y="306"/>
                  </a:lnTo>
                  <a:lnTo>
                    <a:pt x="153" y="160"/>
                  </a:lnTo>
                  <a:lnTo>
                    <a:pt x="49" y="101"/>
                  </a:lnTo>
                  <a:lnTo>
                    <a:pt x="0" y="6"/>
                  </a:lnTo>
                  <a:lnTo>
                    <a:pt x="59" y="0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3F9EAA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4" name="Freeform 271"/>
            <p:cNvSpPr>
              <a:spLocks/>
            </p:cNvSpPr>
            <p:nvPr/>
          </p:nvSpPr>
          <p:spPr bwMode="auto">
            <a:xfrm>
              <a:off x="2236" y="3192"/>
              <a:ext cx="332" cy="263"/>
            </a:xfrm>
            <a:custGeom>
              <a:avLst/>
              <a:gdLst>
                <a:gd name="T0" fmla="*/ 3 w 664"/>
                <a:gd name="T1" fmla="*/ 0 h 526"/>
                <a:gd name="T2" fmla="*/ 2 w 664"/>
                <a:gd name="T3" fmla="*/ 1 h 526"/>
                <a:gd name="T4" fmla="*/ 1 w 664"/>
                <a:gd name="T5" fmla="*/ 2 h 526"/>
                <a:gd name="T6" fmla="*/ 0 w 664"/>
                <a:gd name="T7" fmla="*/ 3 h 526"/>
                <a:gd name="T8" fmla="*/ 1 w 664"/>
                <a:gd name="T9" fmla="*/ 2 h 526"/>
                <a:gd name="T10" fmla="*/ 2 w 664"/>
                <a:gd name="T11" fmla="*/ 2 h 526"/>
                <a:gd name="T12" fmla="*/ 2 w 664"/>
                <a:gd name="T13" fmla="*/ 1 h 526"/>
                <a:gd name="T14" fmla="*/ 2 w 664"/>
                <a:gd name="T15" fmla="*/ 2 h 526"/>
                <a:gd name="T16" fmla="*/ 3 w 664"/>
                <a:gd name="T17" fmla="*/ 1 h 526"/>
                <a:gd name="T18" fmla="*/ 3 w 664"/>
                <a:gd name="T19" fmla="*/ 1 h 526"/>
                <a:gd name="T20" fmla="*/ 3 w 664"/>
                <a:gd name="T21" fmla="*/ 0 h 52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664" h="526">
                  <a:moveTo>
                    <a:pt x="573" y="0"/>
                  </a:moveTo>
                  <a:lnTo>
                    <a:pt x="358" y="73"/>
                  </a:lnTo>
                  <a:lnTo>
                    <a:pt x="161" y="291"/>
                  </a:lnTo>
                  <a:lnTo>
                    <a:pt x="0" y="526"/>
                  </a:lnTo>
                  <a:lnTo>
                    <a:pt x="179" y="435"/>
                  </a:lnTo>
                  <a:lnTo>
                    <a:pt x="341" y="400"/>
                  </a:lnTo>
                  <a:lnTo>
                    <a:pt x="376" y="201"/>
                  </a:lnTo>
                  <a:lnTo>
                    <a:pt x="467" y="272"/>
                  </a:lnTo>
                  <a:lnTo>
                    <a:pt x="591" y="201"/>
                  </a:lnTo>
                  <a:lnTo>
                    <a:pt x="664" y="73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56B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5" name="Freeform 272"/>
            <p:cNvSpPr>
              <a:spLocks/>
            </p:cNvSpPr>
            <p:nvPr/>
          </p:nvSpPr>
          <p:spPr bwMode="auto">
            <a:xfrm>
              <a:off x="2269" y="3249"/>
              <a:ext cx="194" cy="175"/>
            </a:xfrm>
            <a:custGeom>
              <a:avLst/>
              <a:gdLst>
                <a:gd name="T0" fmla="*/ 2 w 388"/>
                <a:gd name="T1" fmla="*/ 0 h 351"/>
                <a:gd name="T2" fmla="*/ 1 w 388"/>
                <a:gd name="T3" fmla="*/ 0 h 351"/>
                <a:gd name="T4" fmla="*/ 0 w 388"/>
                <a:gd name="T5" fmla="*/ 1 h 351"/>
                <a:gd name="T6" fmla="*/ 1 w 388"/>
                <a:gd name="T7" fmla="*/ 1 h 351"/>
                <a:gd name="T8" fmla="*/ 2 w 388"/>
                <a:gd name="T9" fmla="*/ 0 h 351"/>
                <a:gd name="T10" fmla="*/ 2 w 388"/>
                <a:gd name="T11" fmla="*/ 0 h 351"/>
                <a:gd name="T12" fmla="*/ 2 w 388"/>
                <a:gd name="T13" fmla="*/ 0 h 35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88" h="351">
                  <a:moveTo>
                    <a:pt x="388" y="0"/>
                  </a:moveTo>
                  <a:lnTo>
                    <a:pt x="254" y="75"/>
                  </a:lnTo>
                  <a:lnTo>
                    <a:pt x="0" y="351"/>
                  </a:lnTo>
                  <a:lnTo>
                    <a:pt x="213" y="276"/>
                  </a:lnTo>
                  <a:lnTo>
                    <a:pt x="268" y="134"/>
                  </a:lnTo>
                  <a:lnTo>
                    <a:pt x="388" y="47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147A05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6" name="Freeform 273"/>
            <p:cNvSpPr>
              <a:spLocks/>
            </p:cNvSpPr>
            <p:nvPr/>
          </p:nvSpPr>
          <p:spPr bwMode="auto">
            <a:xfrm>
              <a:off x="2298" y="3319"/>
              <a:ext cx="69" cy="74"/>
            </a:xfrm>
            <a:custGeom>
              <a:avLst/>
              <a:gdLst>
                <a:gd name="T0" fmla="*/ 1 w 134"/>
                <a:gd name="T1" fmla="*/ 0 h 148"/>
                <a:gd name="T2" fmla="*/ 0 w 134"/>
                <a:gd name="T3" fmla="*/ 1 h 148"/>
                <a:gd name="T4" fmla="*/ 1 w 134"/>
                <a:gd name="T5" fmla="*/ 1 h 148"/>
                <a:gd name="T6" fmla="*/ 1 w 134"/>
                <a:gd name="T7" fmla="*/ 0 h 1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4" h="148">
                  <a:moveTo>
                    <a:pt x="134" y="0"/>
                  </a:moveTo>
                  <a:lnTo>
                    <a:pt x="0" y="148"/>
                  </a:lnTo>
                  <a:lnTo>
                    <a:pt x="114" y="128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0F7F6B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7" name="Freeform 274"/>
            <p:cNvSpPr>
              <a:spLocks/>
            </p:cNvSpPr>
            <p:nvPr/>
          </p:nvSpPr>
          <p:spPr bwMode="auto">
            <a:xfrm>
              <a:off x="2710" y="3225"/>
              <a:ext cx="148" cy="201"/>
            </a:xfrm>
            <a:custGeom>
              <a:avLst/>
              <a:gdLst>
                <a:gd name="T0" fmla="*/ 1 w 296"/>
                <a:gd name="T1" fmla="*/ 0 h 405"/>
                <a:gd name="T2" fmla="*/ 1 w 296"/>
                <a:gd name="T3" fmla="*/ 0 h 405"/>
                <a:gd name="T4" fmla="*/ 1 w 296"/>
                <a:gd name="T5" fmla="*/ 0 h 405"/>
                <a:gd name="T6" fmla="*/ 2 w 296"/>
                <a:gd name="T7" fmla="*/ 0 h 405"/>
                <a:gd name="T8" fmla="*/ 2 w 296"/>
                <a:gd name="T9" fmla="*/ 1 h 405"/>
                <a:gd name="T10" fmla="*/ 2 w 296"/>
                <a:gd name="T11" fmla="*/ 1 h 405"/>
                <a:gd name="T12" fmla="*/ 1 w 296"/>
                <a:gd name="T13" fmla="*/ 1 h 405"/>
                <a:gd name="T14" fmla="*/ 1 w 296"/>
                <a:gd name="T15" fmla="*/ 1 h 405"/>
                <a:gd name="T16" fmla="*/ 1 w 296"/>
                <a:gd name="T17" fmla="*/ 1 h 405"/>
                <a:gd name="T18" fmla="*/ 1 w 296"/>
                <a:gd name="T19" fmla="*/ 1 h 405"/>
                <a:gd name="T20" fmla="*/ 1 w 296"/>
                <a:gd name="T21" fmla="*/ 0 h 405"/>
                <a:gd name="T22" fmla="*/ 1 w 296"/>
                <a:gd name="T23" fmla="*/ 0 h 405"/>
                <a:gd name="T24" fmla="*/ 0 w 296"/>
                <a:gd name="T25" fmla="*/ 0 h 405"/>
                <a:gd name="T26" fmla="*/ 1 w 296"/>
                <a:gd name="T27" fmla="*/ 0 h 40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96" h="405">
                  <a:moveTo>
                    <a:pt x="14" y="0"/>
                  </a:moveTo>
                  <a:lnTo>
                    <a:pt x="156" y="81"/>
                  </a:lnTo>
                  <a:lnTo>
                    <a:pt x="190" y="155"/>
                  </a:lnTo>
                  <a:lnTo>
                    <a:pt x="262" y="256"/>
                  </a:lnTo>
                  <a:lnTo>
                    <a:pt x="290" y="350"/>
                  </a:lnTo>
                  <a:lnTo>
                    <a:pt x="296" y="405"/>
                  </a:lnTo>
                  <a:lnTo>
                    <a:pt x="215" y="358"/>
                  </a:lnTo>
                  <a:lnTo>
                    <a:pt x="215" y="264"/>
                  </a:lnTo>
                  <a:lnTo>
                    <a:pt x="128" y="337"/>
                  </a:lnTo>
                  <a:lnTo>
                    <a:pt x="95" y="270"/>
                  </a:lnTo>
                  <a:lnTo>
                    <a:pt x="109" y="147"/>
                  </a:lnTo>
                  <a:lnTo>
                    <a:pt x="56" y="17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356B00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88" name="Freeform 275"/>
            <p:cNvSpPr>
              <a:spLocks/>
            </p:cNvSpPr>
            <p:nvPr/>
          </p:nvSpPr>
          <p:spPr bwMode="auto">
            <a:xfrm>
              <a:off x="2437" y="1910"/>
              <a:ext cx="355" cy="197"/>
            </a:xfrm>
            <a:custGeom>
              <a:avLst/>
              <a:gdLst>
                <a:gd name="T0" fmla="*/ 3 w 705"/>
                <a:gd name="T1" fmla="*/ 1 h 394"/>
                <a:gd name="T2" fmla="*/ 3 w 705"/>
                <a:gd name="T3" fmla="*/ 1 h 394"/>
                <a:gd name="T4" fmla="*/ 3 w 705"/>
                <a:gd name="T5" fmla="*/ 1 h 394"/>
                <a:gd name="T6" fmla="*/ 3 w 705"/>
                <a:gd name="T7" fmla="*/ 1 h 394"/>
                <a:gd name="T8" fmla="*/ 2 w 705"/>
                <a:gd name="T9" fmla="*/ 1 h 394"/>
                <a:gd name="T10" fmla="*/ 2 w 705"/>
                <a:gd name="T11" fmla="*/ 2 h 394"/>
                <a:gd name="T12" fmla="*/ 2 w 705"/>
                <a:gd name="T13" fmla="*/ 2 h 394"/>
                <a:gd name="T14" fmla="*/ 2 w 705"/>
                <a:gd name="T15" fmla="*/ 2 h 394"/>
                <a:gd name="T16" fmla="*/ 2 w 705"/>
                <a:gd name="T17" fmla="*/ 2 h 394"/>
                <a:gd name="T18" fmla="*/ 2 w 705"/>
                <a:gd name="T19" fmla="*/ 2 h 394"/>
                <a:gd name="T20" fmla="*/ 2 w 705"/>
                <a:gd name="T21" fmla="*/ 2 h 394"/>
                <a:gd name="T22" fmla="*/ 2 w 705"/>
                <a:gd name="T23" fmla="*/ 2 h 394"/>
                <a:gd name="T24" fmla="*/ 2 w 705"/>
                <a:gd name="T25" fmla="*/ 2 h 394"/>
                <a:gd name="T26" fmla="*/ 2 w 705"/>
                <a:gd name="T27" fmla="*/ 1 h 394"/>
                <a:gd name="T28" fmla="*/ 1 w 705"/>
                <a:gd name="T29" fmla="*/ 1 h 394"/>
                <a:gd name="T30" fmla="*/ 1 w 705"/>
                <a:gd name="T31" fmla="*/ 1 h 394"/>
                <a:gd name="T32" fmla="*/ 1 w 705"/>
                <a:gd name="T33" fmla="*/ 1 h 394"/>
                <a:gd name="T34" fmla="*/ 1 w 705"/>
                <a:gd name="T35" fmla="*/ 1 h 394"/>
                <a:gd name="T36" fmla="*/ 0 w 705"/>
                <a:gd name="T37" fmla="*/ 0 h 394"/>
                <a:gd name="T38" fmla="*/ 1 w 705"/>
                <a:gd name="T39" fmla="*/ 2 h 394"/>
                <a:gd name="T40" fmla="*/ 1 w 705"/>
                <a:gd name="T41" fmla="*/ 2 h 394"/>
                <a:gd name="T42" fmla="*/ 1 w 705"/>
                <a:gd name="T43" fmla="*/ 2 h 394"/>
                <a:gd name="T44" fmla="*/ 2 w 705"/>
                <a:gd name="T45" fmla="*/ 2 h 394"/>
                <a:gd name="T46" fmla="*/ 2 w 705"/>
                <a:gd name="T47" fmla="*/ 2 h 394"/>
                <a:gd name="T48" fmla="*/ 2 w 705"/>
                <a:gd name="T49" fmla="*/ 2 h 394"/>
                <a:gd name="T50" fmla="*/ 2 w 705"/>
                <a:gd name="T51" fmla="*/ 2 h 394"/>
                <a:gd name="T52" fmla="*/ 2 w 705"/>
                <a:gd name="T53" fmla="*/ 2 h 394"/>
                <a:gd name="T54" fmla="*/ 2 w 705"/>
                <a:gd name="T55" fmla="*/ 2 h 394"/>
                <a:gd name="T56" fmla="*/ 2 w 705"/>
                <a:gd name="T57" fmla="*/ 2 h 394"/>
                <a:gd name="T58" fmla="*/ 2 w 705"/>
                <a:gd name="T59" fmla="*/ 2 h 394"/>
                <a:gd name="T60" fmla="*/ 2 w 705"/>
                <a:gd name="T61" fmla="*/ 2 h 394"/>
                <a:gd name="T62" fmla="*/ 2 w 705"/>
                <a:gd name="T63" fmla="*/ 2 h 394"/>
                <a:gd name="T64" fmla="*/ 2 w 705"/>
                <a:gd name="T65" fmla="*/ 2 h 394"/>
                <a:gd name="T66" fmla="*/ 3 w 705"/>
                <a:gd name="T67" fmla="*/ 2 h 394"/>
                <a:gd name="T68" fmla="*/ 3 w 705"/>
                <a:gd name="T69" fmla="*/ 2 h 394"/>
                <a:gd name="T70" fmla="*/ 3 w 705"/>
                <a:gd name="T71" fmla="*/ 2 h 394"/>
                <a:gd name="T72" fmla="*/ 3 w 705"/>
                <a:gd name="T73" fmla="*/ 1 h 394"/>
                <a:gd name="T74" fmla="*/ 3 w 705"/>
                <a:gd name="T75" fmla="*/ 1 h 39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394">
                  <a:moveTo>
                    <a:pt x="670" y="90"/>
                  </a:moveTo>
                  <a:lnTo>
                    <a:pt x="571" y="142"/>
                  </a:lnTo>
                  <a:lnTo>
                    <a:pt x="549" y="181"/>
                  </a:lnTo>
                  <a:lnTo>
                    <a:pt x="528" y="212"/>
                  </a:lnTo>
                  <a:lnTo>
                    <a:pt x="506" y="240"/>
                  </a:lnTo>
                  <a:lnTo>
                    <a:pt x="480" y="262"/>
                  </a:lnTo>
                  <a:lnTo>
                    <a:pt x="457" y="277"/>
                  </a:lnTo>
                  <a:lnTo>
                    <a:pt x="431" y="289"/>
                  </a:lnTo>
                  <a:lnTo>
                    <a:pt x="406" y="295"/>
                  </a:lnTo>
                  <a:lnTo>
                    <a:pt x="380" y="295"/>
                  </a:lnTo>
                  <a:lnTo>
                    <a:pt x="354" y="291"/>
                  </a:lnTo>
                  <a:lnTo>
                    <a:pt x="329" y="281"/>
                  </a:lnTo>
                  <a:lnTo>
                    <a:pt x="303" y="268"/>
                  </a:lnTo>
                  <a:lnTo>
                    <a:pt x="278" y="250"/>
                  </a:lnTo>
                  <a:lnTo>
                    <a:pt x="252" y="228"/>
                  </a:lnTo>
                  <a:lnTo>
                    <a:pt x="226" y="201"/>
                  </a:lnTo>
                  <a:lnTo>
                    <a:pt x="203" y="171"/>
                  </a:lnTo>
                  <a:lnTo>
                    <a:pt x="179" y="136"/>
                  </a:lnTo>
                  <a:lnTo>
                    <a:pt x="0" y="0"/>
                  </a:lnTo>
                  <a:lnTo>
                    <a:pt x="207" y="297"/>
                  </a:lnTo>
                  <a:lnTo>
                    <a:pt x="224" y="307"/>
                  </a:lnTo>
                  <a:lnTo>
                    <a:pt x="242" y="319"/>
                  </a:lnTo>
                  <a:lnTo>
                    <a:pt x="260" y="333"/>
                  </a:lnTo>
                  <a:lnTo>
                    <a:pt x="276" y="344"/>
                  </a:lnTo>
                  <a:lnTo>
                    <a:pt x="293" y="358"/>
                  </a:lnTo>
                  <a:lnTo>
                    <a:pt x="311" y="370"/>
                  </a:lnTo>
                  <a:lnTo>
                    <a:pt x="329" y="380"/>
                  </a:lnTo>
                  <a:lnTo>
                    <a:pt x="350" y="388"/>
                  </a:lnTo>
                  <a:lnTo>
                    <a:pt x="372" y="394"/>
                  </a:lnTo>
                  <a:lnTo>
                    <a:pt x="398" y="394"/>
                  </a:lnTo>
                  <a:lnTo>
                    <a:pt x="427" y="390"/>
                  </a:lnTo>
                  <a:lnTo>
                    <a:pt x="459" y="382"/>
                  </a:lnTo>
                  <a:lnTo>
                    <a:pt x="496" y="366"/>
                  </a:lnTo>
                  <a:lnTo>
                    <a:pt x="538" y="344"/>
                  </a:lnTo>
                  <a:lnTo>
                    <a:pt x="583" y="317"/>
                  </a:lnTo>
                  <a:lnTo>
                    <a:pt x="634" y="279"/>
                  </a:lnTo>
                  <a:lnTo>
                    <a:pt x="705" y="142"/>
                  </a:lnTo>
                  <a:lnTo>
                    <a:pt x="670" y="90"/>
                  </a:lnTo>
                  <a:close/>
                </a:path>
              </a:pathLst>
            </a:custGeom>
            <a:solidFill>
              <a:srgbClr val="0F7F6B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836613"/>
            <a:ext cx="9144000" cy="5521325"/>
          </a:xfrm>
          <a:prstGeom prst="rect">
            <a:avLst/>
          </a:prstGeom>
          <a:gradFill rotWithShape="1">
            <a:gsLst>
              <a:gs pos="0">
                <a:schemeClr val="bg1">
                  <a:alpha val="14000"/>
                </a:schemeClr>
              </a:gs>
              <a:gs pos="100000">
                <a:srgbClr val="003300">
                  <a:alpha val="87999"/>
                </a:srgbClr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57150" cmpd="thinThick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9388" y="117475"/>
            <a:ext cx="878522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67625" y="6473825"/>
            <a:ext cx="1008063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600" i="1">
                <a:solidFill>
                  <a:srgbClr val="339966"/>
                </a:solidFill>
                <a:latin typeface="+mn-ea"/>
              </a:defRPr>
            </a:lvl1pPr>
          </a:lstStyle>
          <a:p>
            <a:pPr>
              <a:defRPr/>
            </a:pPr>
            <a:r>
              <a:rPr lang="zh-CN" altLang="en-US"/>
              <a:t>第</a:t>
            </a:r>
            <a:fld id="{D2A69343-CD2A-4043-AF22-1C5A6F73C89F}" type="slidenum">
              <a:rPr lang="zh-CN" altLang="en-US"/>
              <a:pPr>
                <a:defRPr/>
              </a:pPr>
              <a:t>‹#›</a:t>
            </a:fld>
            <a:r>
              <a:rPr lang="zh-CN" altLang="en-US"/>
              <a:t>页</a:t>
            </a:r>
          </a:p>
        </p:txBody>
      </p:sp>
      <p:pic>
        <p:nvPicPr>
          <p:cNvPr id="2" name="Picture 276" descr="西南大学"/>
          <p:cNvPicPr>
            <a:picLocks noChangeAspect="1" noChangeArrowheads="1"/>
          </p:cNvPicPr>
          <p:nvPr userDrawn="1"/>
        </p:nvPicPr>
        <p:blipFill>
          <a:blip r:embed="rId1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18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6496050"/>
            <a:ext cx="12954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4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  <p:sldLayoutId id="2147484081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C6E6E8"/>
          </a:solidFill>
          <a:latin typeface="Arial" charset="0"/>
          <a:ea typeface="楷体_GB2312" pitchFamily="49" charset="-122"/>
        </a:defRPr>
      </a:lvl9pPr>
    </p:titleStyle>
    <p:bodyStyle>
      <a:lvl1pPr marL="152400" indent="444500" algn="l" rtl="0" eaLnBrk="0" fontAlgn="base" hangingPunct="0">
        <a:spcBef>
          <a:spcPct val="20000"/>
        </a:spcBef>
        <a:spcAft>
          <a:spcPct val="0"/>
        </a:spcAft>
        <a:buChar char="•"/>
        <a:defRPr sz="3600" b="1">
          <a:solidFill>
            <a:srgbClr val="FFFFE5"/>
          </a:solidFill>
          <a:latin typeface="SimSun" panose="02010600030101010101" pitchFamily="2" charset="-122"/>
          <a:ea typeface="SimSun" panose="02010600030101010101" pitchFamily="2" charset="-122"/>
          <a:cs typeface="+mn-cs"/>
        </a:defRPr>
      </a:lvl1pPr>
      <a:lvl2pPr marL="776288" indent="3238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l"/>
        <a:defRPr sz="3200" b="1">
          <a:solidFill>
            <a:srgbClr val="FFFFE5"/>
          </a:solidFill>
          <a:latin typeface="SimSun" panose="02010600030101010101" pitchFamily="2" charset="-122"/>
          <a:ea typeface="SimSun" panose="02010600030101010101" pitchFamily="2" charset="-122"/>
        </a:defRPr>
      </a:lvl2pPr>
      <a:lvl3pPr marL="1279525" indent="250825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n"/>
        <a:defRPr sz="3000" b="1">
          <a:solidFill>
            <a:srgbClr val="FFFFE5"/>
          </a:solidFill>
          <a:latin typeface="SimSun" panose="02010600030101010101" pitchFamily="2" charset="-122"/>
          <a:ea typeface="SimSun" panose="02010600030101010101" pitchFamily="2" charset="-122"/>
        </a:defRPr>
      </a:lvl3pPr>
      <a:lvl4pPr marL="1711325" indent="255588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u"/>
        <a:defRPr sz="2800" b="1">
          <a:solidFill>
            <a:srgbClr val="FFFFE5"/>
          </a:solidFill>
          <a:latin typeface="SimSun" panose="02010600030101010101" pitchFamily="2" charset="-122"/>
          <a:ea typeface="SimSun" panose="02010600030101010101" pitchFamily="2" charset="-122"/>
        </a:defRPr>
      </a:lvl4pPr>
      <a:lvl5pPr marL="2146300" indent="2921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p"/>
        <a:defRPr sz="2800" b="1">
          <a:solidFill>
            <a:srgbClr val="FFFFE5"/>
          </a:solidFill>
          <a:latin typeface="SimSun" panose="02010600030101010101" pitchFamily="2" charset="-122"/>
          <a:ea typeface="SimSun" panose="02010600030101010101" pitchFamily="2" charset="-122"/>
        </a:defRPr>
      </a:lvl5pPr>
      <a:lvl6pPr marL="2603500" indent="292100" algn="l" rtl="0" fontAlgn="base">
        <a:spcBef>
          <a:spcPct val="20000"/>
        </a:spcBef>
        <a:spcAft>
          <a:spcPct val="0"/>
        </a:spcAft>
        <a:buFont typeface="Wingdings" pitchFamily="2" charset="2"/>
        <a:buChar char="p"/>
        <a:defRPr sz="2800" b="1">
          <a:solidFill>
            <a:srgbClr val="FFFFE5"/>
          </a:solidFill>
          <a:latin typeface="+mn-lt"/>
          <a:ea typeface="+mn-ea"/>
        </a:defRPr>
      </a:lvl6pPr>
      <a:lvl7pPr marL="3060700" indent="292100" algn="l" rtl="0" fontAlgn="base">
        <a:spcBef>
          <a:spcPct val="20000"/>
        </a:spcBef>
        <a:spcAft>
          <a:spcPct val="0"/>
        </a:spcAft>
        <a:buFont typeface="Wingdings" pitchFamily="2" charset="2"/>
        <a:buChar char="p"/>
        <a:defRPr sz="2800" b="1">
          <a:solidFill>
            <a:srgbClr val="FFFFE5"/>
          </a:solidFill>
          <a:latin typeface="+mn-lt"/>
          <a:ea typeface="+mn-ea"/>
        </a:defRPr>
      </a:lvl7pPr>
      <a:lvl8pPr marL="3517900" indent="292100" algn="l" rtl="0" fontAlgn="base">
        <a:spcBef>
          <a:spcPct val="20000"/>
        </a:spcBef>
        <a:spcAft>
          <a:spcPct val="0"/>
        </a:spcAft>
        <a:buFont typeface="Wingdings" pitchFamily="2" charset="2"/>
        <a:buChar char="p"/>
        <a:defRPr sz="2800" b="1">
          <a:solidFill>
            <a:srgbClr val="FFFFE5"/>
          </a:solidFill>
          <a:latin typeface="+mn-lt"/>
          <a:ea typeface="+mn-ea"/>
        </a:defRPr>
      </a:lvl8pPr>
      <a:lvl9pPr marL="3975100" indent="292100" algn="l" rtl="0" fontAlgn="base">
        <a:spcBef>
          <a:spcPct val="20000"/>
        </a:spcBef>
        <a:spcAft>
          <a:spcPct val="0"/>
        </a:spcAft>
        <a:buFont typeface="Wingdings" pitchFamily="2" charset="2"/>
        <a:buChar char="p"/>
        <a:defRPr sz="2800" b="1">
          <a:solidFill>
            <a:srgbClr val="FFFFE5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fld id="{063B4F22-6C17-41BF-9E41-F10321D82F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  <p:sldLayoutId id="2147484083" r:id="rId2"/>
    <p:sldLayoutId id="2147484084" r:id="rId3"/>
    <p:sldLayoutId id="2147484085" r:id="rId4"/>
    <p:sldLayoutId id="2147484086" r:id="rId5"/>
    <p:sldLayoutId id="2147484087" r:id="rId6"/>
    <p:sldLayoutId id="2147484088" r:id="rId7"/>
    <p:sldLayoutId id="2147484089" r:id="rId8"/>
    <p:sldLayoutId id="2147484090" r:id="rId9"/>
    <p:sldLayoutId id="2147484091" r:id="rId10"/>
    <p:sldLayoutId id="214748409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400" b="0">
                <a:solidFill>
                  <a:schemeClr val="tx1"/>
                </a:solidFill>
                <a:ea typeface="+mn-ea"/>
              </a:defRPr>
            </a:lvl1pPr>
          </a:lstStyle>
          <a:p>
            <a:pPr>
              <a:defRPr/>
            </a:pPr>
            <a:fld id="{51D2BED6-781D-4660-8388-E73F2EDA868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12.bin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0" Type="http://schemas.openxmlformats.org/officeDocument/2006/relationships/oleObject" Target="../embeddings/oleObject14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oleObject" Target="../embeddings/oleObject25.bin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12" Type="http://schemas.openxmlformats.org/officeDocument/2006/relationships/image" Target="../media/image2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emf"/><Relationship Id="rId11" Type="http://schemas.openxmlformats.org/officeDocument/2006/relationships/oleObject" Target="../embeddings/oleObject24.bin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25.emf"/><Relationship Id="rId4" Type="http://schemas.openxmlformats.org/officeDocument/2006/relationships/image" Target="../media/image22.emf"/><Relationship Id="rId9" Type="http://schemas.openxmlformats.org/officeDocument/2006/relationships/oleObject" Target="../embeddings/oleObject23.bin"/><Relationship Id="rId14" Type="http://schemas.openxmlformats.org/officeDocument/2006/relationships/image" Target="../media/image2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emf"/><Relationship Id="rId4" Type="http://schemas.openxmlformats.org/officeDocument/2006/relationships/oleObject" Target="../embeddings/oleObject3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3" Type="http://schemas.openxmlformats.org/officeDocument/2006/relationships/image" Target="../media/image35.emf"/><Relationship Id="rId7" Type="http://schemas.openxmlformats.org/officeDocument/2006/relationships/image" Target="../media/image37.e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33.bin"/><Relationship Id="rId5" Type="http://schemas.openxmlformats.org/officeDocument/2006/relationships/image" Target="../media/image36.emf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oleObject" Target="../embeddings/oleObject35.bin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6.emf"/><Relationship Id="rId4" Type="http://schemas.openxmlformats.org/officeDocument/2006/relationships/oleObject" Target="../embeddings/oleObject41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8.emf"/><Relationship Id="rId4" Type="http://schemas.openxmlformats.org/officeDocument/2006/relationships/oleObject" Target="../embeddings/oleObject43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2.emf"/><Relationship Id="rId4" Type="http://schemas.openxmlformats.org/officeDocument/2006/relationships/oleObject" Target="../embeddings/oleObject47.bin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gif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7" Type="http://schemas.openxmlformats.org/officeDocument/2006/relationships/image" Target="../media/image59.png"/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8.png"/><Relationship Id="rId5" Type="http://schemas.openxmlformats.org/officeDocument/2006/relationships/image" Target="../media/image57.jpeg"/><Relationship Id="rId4" Type="http://schemas.openxmlformats.org/officeDocument/2006/relationships/image" Target="../media/image5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3" Type="http://schemas.openxmlformats.org/officeDocument/2006/relationships/image" Target="../media/image60.wmf"/><Relationship Id="rId7" Type="http://schemas.openxmlformats.org/officeDocument/2006/relationships/image" Target="../media/image62.e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51.bin"/><Relationship Id="rId11" Type="http://schemas.openxmlformats.org/officeDocument/2006/relationships/image" Target="../media/image64.emf"/><Relationship Id="rId5" Type="http://schemas.openxmlformats.org/officeDocument/2006/relationships/image" Target="../media/image61.emf"/><Relationship Id="rId10" Type="http://schemas.openxmlformats.org/officeDocument/2006/relationships/oleObject" Target="../embeddings/oleObject53.bin"/><Relationship Id="rId4" Type="http://schemas.openxmlformats.org/officeDocument/2006/relationships/oleObject" Target="../embeddings/oleObject50.bin"/><Relationship Id="rId9" Type="http://schemas.openxmlformats.org/officeDocument/2006/relationships/image" Target="../media/image6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8.bin"/><Relationship Id="rId3" Type="http://schemas.openxmlformats.org/officeDocument/2006/relationships/image" Target="../media/image66.emf"/><Relationship Id="rId7" Type="http://schemas.openxmlformats.org/officeDocument/2006/relationships/image" Target="../media/image68.emf"/><Relationship Id="rId2" Type="http://schemas.openxmlformats.org/officeDocument/2006/relationships/oleObject" Target="../embeddings/oleObject55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57.bin"/><Relationship Id="rId5" Type="http://schemas.openxmlformats.org/officeDocument/2006/relationships/image" Target="../media/image67.emf"/><Relationship Id="rId4" Type="http://schemas.openxmlformats.org/officeDocument/2006/relationships/oleObject" Target="../embeddings/oleObject56.bin"/><Relationship Id="rId9" Type="http://schemas.openxmlformats.org/officeDocument/2006/relationships/image" Target="../media/image6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1.emf"/><Relationship Id="rId4" Type="http://schemas.openxmlformats.org/officeDocument/2006/relationships/oleObject" Target="../embeddings/oleObject60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7" Type="http://schemas.openxmlformats.org/officeDocument/2006/relationships/image" Target="../media/image74.e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59.bin"/><Relationship Id="rId5" Type="http://schemas.openxmlformats.org/officeDocument/2006/relationships/image" Target="../media/image73.emf"/><Relationship Id="rId4" Type="http://schemas.openxmlformats.org/officeDocument/2006/relationships/oleObject" Target="../embeddings/oleObject62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7" Type="http://schemas.openxmlformats.org/officeDocument/2006/relationships/image" Target="../media/image77.e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59.bin"/><Relationship Id="rId5" Type="http://schemas.openxmlformats.org/officeDocument/2006/relationships/image" Target="../media/image76.emf"/><Relationship Id="rId4" Type="http://schemas.openxmlformats.org/officeDocument/2006/relationships/oleObject" Target="../embeddings/oleObject64.bin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oleObject" Target="../embeddings/oleObject65.bin"/><Relationship Id="rId7" Type="http://schemas.openxmlformats.org/officeDocument/2006/relationships/oleObject" Target="../embeddings/oleObject67.bin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9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78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oleObject" Target="../embeddings/oleObject68.bin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png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oleObject" Target="../embeddings/oleObject70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4.emf"/><Relationship Id="rId4" Type="http://schemas.openxmlformats.org/officeDocument/2006/relationships/oleObject" Target="../embeddings/oleObject71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oleObject" Target="../embeddings/oleObject72.bin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13" Type="http://schemas.openxmlformats.org/officeDocument/2006/relationships/image" Target="../media/image11.wmf"/><Relationship Id="rId3" Type="http://schemas.openxmlformats.org/officeDocument/2006/relationships/image" Target="../media/image6.emf"/><Relationship Id="rId7" Type="http://schemas.openxmlformats.org/officeDocument/2006/relationships/image" Target="../media/image8.emf"/><Relationship Id="rId12" Type="http://schemas.openxmlformats.org/officeDocument/2006/relationships/oleObject" Target="../embeddings/oleObject9.bin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10.emf"/><Relationship Id="rId5" Type="http://schemas.openxmlformats.org/officeDocument/2006/relationships/image" Target="../media/image7.emf"/><Relationship Id="rId10" Type="http://schemas.openxmlformats.org/officeDocument/2006/relationships/oleObject" Target="../embeddings/oleObject8.bin"/><Relationship Id="rId4" Type="http://schemas.openxmlformats.org/officeDocument/2006/relationships/oleObject" Target="../embeddings/oleObject5.bin"/><Relationship Id="rId9" Type="http://schemas.openxmlformats.org/officeDocument/2006/relationships/image" Target="../media/image9.wmf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6.bin"/><Relationship Id="rId13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88.emf"/><Relationship Id="rId12" Type="http://schemas.openxmlformats.org/officeDocument/2006/relationships/oleObject" Target="../embeddings/oleObject78.bin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75.bin"/><Relationship Id="rId11" Type="http://schemas.openxmlformats.org/officeDocument/2006/relationships/image" Target="../media/image90.emf"/><Relationship Id="rId5" Type="http://schemas.openxmlformats.org/officeDocument/2006/relationships/image" Target="../media/image87.emf"/><Relationship Id="rId10" Type="http://schemas.openxmlformats.org/officeDocument/2006/relationships/oleObject" Target="../embeddings/oleObject77.bin"/><Relationship Id="rId4" Type="http://schemas.openxmlformats.org/officeDocument/2006/relationships/oleObject" Target="../embeddings/oleObject74.bin"/><Relationship Id="rId9" Type="http://schemas.openxmlformats.org/officeDocument/2006/relationships/image" Target="../media/image89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3.bin"/><Relationship Id="rId13" Type="http://schemas.openxmlformats.org/officeDocument/2006/relationships/image" Target="../media/image98.emf"/><Relationship Id="rId18" Type="http://schemas.openxmlformats.org/officeDocument/2006/relationships/oleObject" Target="../embeddings/oleObject88.bin"/><Relationship Id="rId3" Type="http://schemas.openxmlformats.org/officeDocument/2006/relationships/image" Target="../media/image93.emf"/><Relationship Id="rId7" Type="http://schemas.openxmlformats.org/officeDocument/2006/relationships/image" Target="../media/image95.emf"/><Relationship Id="rId12" Type="http://schemas.openxmlformats.org/officeDocument/2006/relationships/oleObject" Target="../embeddings/oleObject85.bin"/><Relationship Id="rId17" Type="http://schemas.openxmlformats.org/officeDocument/2006/relationships/image" Target="../media/image100.emf"/><Relationship Id="rId2" Type="http://schemas.openxmlformats.org/officeDocument/2006/relationships/oleObject" Target="../embeddings/oleObject80.bin"/><Relationship Id="rId16" Type="http://schemas.openxmlformats.org/officeDocument/2006/relationships/oleObject" Target="../embeddings/oleObject87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82.bin"/><Relationship Id="rId11" Type="http://schemas.openxmlformats.org/officeDocument/2006/relationships/image" Target="../media/image97.wmf"/><Relationship Id="rId5" Type="http://schemas.openxmlformats.org/officeDocument/2006/relationships/image" Target="../media/image94.emf"/><Relationship Id="rId15" Type="http://schemas.openxmlformats.org/officeDocument/2006/relationships/image" Target="../media/image99.emf"/><Relationship Id="rId10" Type="http://schemas.openxmlformats.org/officeDocument/2006/relationships/oleObject" Target="../embeddings/oleObject84.bin"/><Relationship Id="rId19" Type="http://schemas.openxmlformats.org/officeDocument/2006/relationships/image" Target="../media/image101.emf"/><Relationship Id="rId4" Type="http://schemas.openxmlformats.org/officeDocument/2006/relationships/oleObject" Target="../embeddings/oleObject81.bin"/><Relationship Id="rId9" Type="http://schemas.openxmlformats.org/officeDocument/2006/relationships/image" Target="../media/image96.emf"/><Relationship Id="rId14" Type="http://schemas.openxmlformats.org/officeDocument/2006/relationships/oleObject" Target="../embeddings/oleObject86.bin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3" Type="http://schemas.openxmlformats.org/officeDocument/2006/relationships/image" Target="../media/image102.emf"/><Relationship Id="rId7" Type="http://schemas.openxmlformats.org/officeDocument/2006/relationships/image" Target="../media/image104.e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91.bin"/><Relationship Id="rId11" Type="http://schemas.openxmlformats.org/officeDocument/2006/relationships/image" Target="../media/image106.emf"/><Relationship Id="rId5" Type="http://schemas.openxmlformats.org/officeDocument/2006/relationships/image" Target="../media/image103.emf"/><Relationship Id="rId10" Type="http://schemas.openxmlformats.org/officeDocument/2006/relationships/oleObject" Target="../embeddings/oleObject93.bin"/><Relationship Id="rId4" Type="http://schemas.openxmlformats.org/officeDocument/2006/relationships/oleObject" Target="../embeddings/oleObject90.bin"/><Relationship Id="rId9" Type="http://schemas.openxmlformats.org/officeDocument/2006/relationships/image" Target="../media/image10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58888" y="1341438"/>
            <a:ext cx="6400800" cy="782637"/>
          </a:xfr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bg1">
                        <a:alpha val="14000"/>
                      </a:schemeClr>
                    </a:gs>
                    <a:gs pos="100000">
                      <a:srgbClr val="003300">
                        <a:alpha val="87999"/>
                      </a:srgbClr>
                    </a:gs>
                  </a:gsLst>
                  <a:lin ang="2700000" scaled="1"/>
                </a:gradFill>
              </a14:hiddenFill>
            </a:ext>
          </a:extLst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</a:rPr>
              <a:t>第</a:t>
            </a:r>
            <a:r>
              <a:rPr lang="en-US" altLang="zh-CN" dirty="0">
                <a:latin typeface="Times New Roman" pitchFamily="18" charset="0"/>
              </a:rPr>
              <a:t>8</a:t>
            </a:r>
            <a:r>
              <a:rPr lang="zh-CN" altLang="en-US">
                <a:latin typeface="Times New Roman" pitchFamily="18" charset="0"/>
              </a:rPr>
              <a:t>章 组合计数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F408F7E-29FD-4E7A-886C-2D138D95F72D}" type="slidenum">
              <a:rPr lang="zh-CN" altLang="en-US"/>
              <a:pPr>
                <a:defRPr/>
              </a:pPr>
              <a:t>9</a:t>
            </a:fld>
            <a:r>
              <a:rPr lang="zh-CN" altLang="en-US"/>
              <a:t>页</a:t>
            </a:r>
          </a:p>
        </p:txBody>
      </p:sp>
      <p:sp>
        <p:nvSpPr>
          <p:cNvPr id="1843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假设从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到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条线路，从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到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条线路，那么根据乘法原理知，从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先到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紧接着再从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到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就有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条线路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  <p:sp>
        <p:nvSpPr>
          <p:cNvPr id="18436" name="Oval 3"/>
          <p:cNvSpPr>
            <a:spLocks noChangeArrowheads="1"/>
          </p:cNvSpPr>
          <p:nvPr/>
        </p:nvSpPr>
        <p:spPr bwMode="auto">
          <a:xfrm>
            <a:off x="1763713" y="2636838"/>
            <a:ext cx="144462" cy="144462"/>
          </a:xfrm>
          <a:prstGeom prst="ellipse">
            <a:avLst/>
          </a:prstGeom>
          <a:noFill/>
          <a:ln w="2857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7" name="Oval 4"/>
          <p:cNvSpPr>
            <a:spLocks noChangeArrowheads="1"/>
          </p:cNvSpPr>
          <p:nvPr/>
        </p:nvSpPr>
        <p:spPr bwMode="auto">
          <a:xfrm>
            <a:off x="5148263" y="2636838"/>
            <a:ext cx="144462" cy="144462"/>
          </a:xfrm>
          <a:prstGeom prst="ellipse">
            <a:avLst/>
          </a:prstGeom>
          <a:noFill/>
          <a:ln w="2857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38" name="Freeform 5"/>
          <p:cNvSpPr>
            <a:spLocks/>
          </p:cNvSpPr>
          <p:nvPr/>
        </p:nvSpPr>
        <p:spPr bwMode="auto">
          <a:xfrm>
            <a:off x="1908175" y="2301875"/>
            <a:ext cx="3240088" cy="406400"/>
          </a:xfrm>
          <a:custGeom>
            <a:avLst/>
            <a:gdLst>
              <a:gd name="T0" fmla="*/ 0 w 2041"/>
              <a:gd name="T1" fmla="*/ 2147483647 h 256"/>
              <a:gd name="T2" fmla="*/ 2147483647 w 2041"/>
              <a:gd name="T3" fmla="*/ 2147483647 h 256"/>
              <a:gd name="T4" fmla="*/ 2147483647 w 2041"/>
              <a:gd name="T5" fmla="*/ 2147483647 h 256"/>
              <a:gd name="T6" fmla="*/ 2147483647 w 2041"/>
              <a:gd name="T7" fmla="*/ 2147483647 h 256"/>
              <a:gd name="T8" fmla="*/ 0 60000 65536"/>
              <a:gd name="T9" fmla="*/ 0 60000 65536"/>
              <a:gd name="T10" fmla="*/ 0 60000 65536"/>
              <a:gd name="T11" fmla="*/ 0 60000 65536"/>
              <a:gd name="T12" fmla="*/ 0 w 2041"/>
              <a:gd name="T13" fmla="*/ 0 h 256"/>
              <a:gd name="T14" fmla="*/ 2041 w 2041"/>
              <a:gd name="T15" fmla="*/ 256 h 2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41" h="256">
                <a:moveTo>
                  <a:pt x="0" y="256"/>
                </a:moveTo>
                <a:cubicBezTo>
                  <a:pt x="230" y="158"/>
                  <a:pt x="461" y="60"/>
                  <a:pt x="680" y="30"/>
                </a:cubicBezTo>
                <a:cubicBezTo>
                  <a:pt x="899" y="0"/>
                  <a:pt x="1088" y="45"/>
                  <a:pt x="1315" y="75"/>
                </a:cubicBezTo>
                <a:cubicBezTo>
                  <a:pt x="1542" y="105"/>
                  <a:pt x="1791" y="158"/>
                  <a:pt x="2041" y="211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39" name="Freeform 6"/>
          <p:cNvSpPr>
            <a:spLocks/>
          </p:cNvSpPr>
          <p:nvPr/>
        </p:nvSpPr>
        <p:spPr bwMode="auto">
          <a:xfrm>
            <a:off x="1908175" y="1184275"/>
            <a:ext cx="3311525" cy="1452563"/>
          </a:xfrm>
          <a:custGeom>
            <a:avLst/>
            <a:gdLst>
              <a:gd name="T0" fmla="*/ 0 w 2086"/>
              <a:gd name="T1" fmla="*/ 2147483647 h 915"/>
              <a:gd name="T2" fmla="*/ 2147483647 w 2086"/>
              <a:gd name="T3" fmla="*/ 2147483647 h 915"/>
              <a:gd name="T4" fmla="*/ 2147483647 w 2086"/>
              <a:gd name="T5" fmla="*/ 2147483647 h 915"/>
              <a:gd name="T6" fmla="*/ 0 60000 65536"/>
              <a:gd name="T7" fmla="*/ 0 60000 65536"/>
              <a:gd name="T8" fmla="*/ 0 60000 65536"/>
              <a:gd name="T9" fmla="*/ 0 w 2086"/>
              <a:gd name="T10" fmla="*/ 0 h 915"/>
              <a:gd name="T11" fmla="*/ 2086 w 2086"/>
              <a:gd name="T12" fmla="*/ 915 h 91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6" h="915">
                <a:moveTo>
                  <a:pt x="0" y="915"/>
                </a:moveTo>
                <a:cubicBezTo>
                  <a:pt x="279" y="465"/>
                  <a:pt x="559" y="16"/>
                  <a:pt x="907" y="8"/>
                </a:cubicBezTo>
                <a:cubicBezTo>
                  <a:pt x="1255" y="0"/>
                  <a:pt x="1670" y="435"/>
                  <a:pt x="2086" y="870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0" name="Freeform 7"/>
          <p:cNvSpPr>
            <a:spLocks/>
          </p:cNvSpPr>
          <p:nvPr/>
        </p:nvSpPr>
        <p:spPr bwMode="auto">
          <a:xfrm>
            <a:off x="1835150" y="2781300"/>
            <a:ext cx="3313113" cy="874713"/>
          </a:xfrm>
          <a:custGeom>
            <a:avLst/>
            <a:gdLst>
              <a:gd name="T0" fmla="*/ 0 w 2087"/>
              <a:gd name="T1" fmla="*/ 0 h 551"/>
              <a:gd name="T2" fmla="*/ 2147483647 w 2087"/>
              <a:gd name="T3" fmla="*/ 2147483647 h 551"/>
              <a:gd name="T4" fmla="*/ 2147483647 w 2087"/>
              <a:gd name="T5" fmla="*/ 2147483647 h 551"/>
              <a:gd name="T6" fmla="*/ 0 60000 65536"/>
              <a:gd name="T7" fmla="*/ 0 60000 65536"/>
              <a:gd name="T8" fmla="*/ 0 60000 65536"/>
              <a:gd name="T9" fmla="*/ 0 w 2087"/>
              <a:gd name="T10" fmla="*/ 0 h 551"/>
              <a:gd name="T11" fmla="*/ 2087 w 2087"/>
              <a:gd name="T12" fmla="*/ 551 h 55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7" h="551">
                <a:moveTo>
                  <a:pt x="0" y="0"/>
                </a:moveTo>
                <a:cubicBezTo>
                  <a:pt x="257" y="268"/>
                  <a:pt x="514" y="537"/>
                  <a:pt x="862" y="544"/>
                </a:cubicBezTo>
                <a:cubicBezTo>
                  <a:pt x="1210" y="551"/>
                  <a:pt x="1648" y="298"/>
                  <a:pt x="2087" y="45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1" name="Oval 12"/>
          <p:cNvSpPr>
            <a:spLocks noChangeArrowheads="1"/>
          </p:cNvSpPr>
          <p:nvPr/>
        </p:nvSpPr>
        <p:spPr bwMode="auto">
          <a:xfrm>
            <a:off x="7164388" y="2636838"/>
            <a:ext cx="144462" cy="144462"/>
          </a:xfrm>
          <a:prstGeom prst="ellipse">
            <a:avLst/>
          </a:prstGeom>
          <a:noFill/>
          <a:ln w="2857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42" name="Freeform 13"/>
          <p:cNvSpPr>
            <a:spLocks/>
          </p:cNvSpPr>
          <p:nvPr/>
        </p:nvSpPr>
        <p:spPr bwMode="auto">
          <a:xfrm>
            <a:off x="5292725" y="2193925"/>
            <a:ext cx="1871663" cy="514350"/>
          </a:xfrm>
          <a:custGeom>
            <a:avLst/>
            <a:gdLst>
              <a:gd name="T0" fmla="*/ 0 w 1179"/>
              <a:gd name="T1" fmla="*/ 2147483647 h 324"/>
              <a:gd name="T2" fmla="*/ 2147483647 w 1179"/>
              <a:gd name="T3" fmla="*/ 2147483647 h 324"/>
              <a:gd name="T4" fmla="*/ 2147483647 w 1179"/>
              <a:gd name="T5" fmla="*/ 2147483647 h 324"/>
              <a:gd name="T6" fmla="*/ 0 60000 65536"/>
              <a:gd name="T7" fmla="*/ 0 60000 65536"/>
              <a:gd name="T8" fmla="*/ 0 60000 65536"/>
              <a:gd name="T9" fmla="*/ 0 w 1179"/>
              <a:gd name="T10" fmla="*/ 0 h 324"/>
              <a:gd name="T11" fmla="*/ 1179 w 1179"/>
              <a:gd name="T12" fmla="*/ 324 h 32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79" h="324">
                <a:moveTo>
                  <a:pt x="0" y="324"/>
                </a:moveTo>
                <a:cubicBezTo>
                  <a:pt x="151" y="169"/>
                  <a:pt x="302" y="14"/>
                  <a:pt x="499" y="7"/>
                </a:cubicBezTo>
                <a:cubicBezTo>
                  <a:pt x="696" y="0"/>
                  <a:pt x="937" y="139"/>
                  <a:pt x="1179" y="279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3" name="Freeform 14"/>
          <p:cNvSpPr>
            <a:spLocks/>
          </p:cNvSpPr>
          <p:nvPr/>
        </p:nvSpPr>
        <p:spPr bwMode="auto">
          <a:xfrm>
            <a:off x="5292725" y="2708275"/>
            <a:ext cx="1943100" cy="360363"/>
          </a:xfrm>
          <a:custGeom>
            <a:avLst/>
            <a:gdLst>
              <a:gd name="T0" fmla="*/ 0 w 1224"/>
              <a:gd name="T1" fmla="*/ 0 h 227"/>
              <a:gd name="T2" fmla="*/ 2147483647 w 1224"/>
              <a:gd name="T3" fmla="*/ 2147483647 h 227"/>
              <a:gd name="T4" fmla="*/ 2147483647 w 1224"/>
              <a:gd name="T5" fmla="*/ 0 h 227"/>
              <a:gd name="T6" fmla="*/ 0 60000 65536"/>
              <a:gd name="T7" fmla="*/ 0 60000 65536"/>
              <a:gd name="T8" fmla="*/ 0 60000 65536"/>
              <a:gd name="T9" fmla="*/ 0 w 1224"/>
              <a:gd name="T10" fmla="*/ 0 h 227"/>
              <a:gd name="T11" fmla="*/ 1224 w 1224"/>
              <a:gd name="T12" fmla="*/ 227 h 2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24" h="227">
                <a:moveTo>
                  <a:pt x="0" y="0"/>
                </a:moveTo>
                <a:cubicBezTo>
                  <a:pt x="170" y="113"/>
                  <a:pt x="340" y="227"/>
                  <a:pt x="544" y="227"/>
                </a:cubicBezTo>
                <a:cubicBezTo>
                  <a:pt x="748" y="227"/>
                  <a:pt x="986" y="113"/>
                  <a:pt x="1224" y="0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8444" name="Object 15"/>
          <p:cNvGraphicFramePr>
            <a:graphicFrameLocks noChangeAspect="1"/>
          </p:cNvGraphicFramePr>
          <p:nvPr/>
        </p:nvGraphicFramePr>
        <p:xfrm>
          <a:off x="1258888" y="2276475"/>
          <a:ext cx="5016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66723" imgH="76140" progId="Equation.3">
                  <p:embed/>
                </p:oleObj>
              </mc:Choice>
              <mc:Fallback>
                <p:oleObj name="公式" r:id="rId2" imgW="66723" imgH="76140" progId="Equation.3">
                  <p:embed/>
                  <p:pic>
                    <p:nvPicPr>
                      <p:cNvPr id="18444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276475"/>
                        <a:ext cx="501650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5" name="Object 16"/>
          <p:cNvGraphicFramePr>
            <a:graphicFrameLocks noChangeAspect="1"/>
          </p:cNvGraphicFramePr>
          <p:nvPr/>
        </p:nvGraphicFramePr>
        <p:xfrm>
          <a:off x="5076825" y="1989138"/>
          <a:ext cx="5016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66723" imgH="76140" progId="Equation.3">
                  <p:embed/>
                </p:oleObj>
              </mc:Choice>
              <mc:Fallback>
                <p:oleObj name="公式" r:id="rId4" imgW="66723" imgH="76140" progId="Equation.3">
                  <p:embed/>
                  <p:pic>
                    <p:nvPicPr>
                      <p:cNvPr id="18445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1989138"/>
                        <a:ext cx="501650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6" name="Object 17"/>
          <p:cNvGraphicFramePr>
            <a:graphicFrameLocks noChangeAspect="1"/>
          </p:cNvGraphicFramePr>
          <p:nvPr/>
        </p:nvGraphicFramePr>
        <p:xfrm>
          <a:off x="7308850" y="2349500"/>
          <a:ext cx="50165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66723" imgH="95310" progId="Equation.3">
                  <p:embed/>
                </p:oleObj>
              </mc:Choice>
              <mc:Fallback>
                <p:oleObj name="公式" r:id="rId6" imgW="66723" imgH="95310" progId="Equation.3">
                  <p:embed/>
                  <p:pic>
                    <p:nvPicPr>
                      <p:cNvPr id="18446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8850" y="2349500"/>
                        <a:ext cx="501650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7" name="Object 18"/>
          <p:cNvGraphicFramePr>
            <a:graphicFrameLocks noChangeAspect="1"/>
          </p:cNvGraphicFramePr>
          <p:nvPr/>
        </p:nvGraphicFramePr>
        <p:xfrm>
          <a:off x="3162300" y="392113"/>
          <a:ext cx="585788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95357" imgH="133380" progId="Equation.3">
                  <p:embed/>
                </p:oleObj>
              </mc:Choice>
              <mc:Fallback>
                <p:oleObj name="公式" r:id="rId8" imgW="95357" imgH="133380" progId="Equation.3">
                  <p:embed/>
                  <p:pic>
                    <p:nvPicPr>
                      <p:cNvPr id="18447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62300" y="392113"/>
                        <a:ext cx="585788" cy="71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8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052514"/>
              </p:ext>
            </p:extLst>
          </p:nvPr>
        </p:nvGraphicFramePr>
        <p:xfrm>
          <a:off x="6012160" y="475714"/>
          <a:ext cx="668338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114266" imgH="133380" progId="Equation.3">
                  <p:embed/>
                </p:oleObj>
              </mc:Choice>
              <mc:Fallback>
                <p:oleObj name="公式" r:id="rId10" imgW="114266" imgH="133380" progId="Equation.3">
                  <p:embed/>
                  <p:pic>
                    <p:nvPicPr>
                      <p:cNvPr id="18448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2160" y="475714"/>
                        <a:ext cx="668338" cy="71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43718729-8A3A-4896-82C2-BE64595599C3}" type="slidenum">
              <a:rPr lang="zh-CN" altLang="en-US"/>
              <a:pPr>
                <a:defRPr/>
              </a:pPr>
              <a:t>10</a:t>
            </a:fld>
            <a:r>
              <a:rPr lang="zh-CN" altLang="en-US"/>
              <a:t>页</a:t>
            </a:r>
          </a:p>
        </p:txBody>
      </p:sp>
      <p:sp>
        <p:nvSpPr>
          <p:cNvPr id="19459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若计数时需要分成独立的几步才能完成，先分别计算每一步的选取方式数再相乘，这种方法称为</a:t>
            </a: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分步处理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C3FF3BB-2997-4B51-BB54-BE553CCA2727}" type="slidenum">
              <a:rPr lang="zh-CN" altLang="en-US"/>
              <a:pPr>
                <a:defRPr/>
              </a:pPr>
              <a:t>11</a:t>
            </a:fld>
            <a:r>
              <a:rPr lang="zh-CN" altLang="en-US"/>
              <a:t>页</a:t>
            </a:r>
          </a:p>
        </p:txBody>
      </p:sp>
      <p:sp>
        <p:nvSpPr>
          <p:cNvPr id="20483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3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设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|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| =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则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|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)| = 2</a:t>
            </a:r>
            <a:r>
              <a:rPr lang="en-US" altLang="zh-CN" i="1" baseline="30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Proof  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{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,…,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}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= {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|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  <a:sym typeface="Symbol" pitchFamily="18" charset="2"/>
              </a:rPr>
              <a:t>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}: </a:t>
            </a:r>
          </a:p>
          <a:p>
            <a:pPr algn="ctr" eaLnBrk="1" hangingPunct="1">
              <a:lnSpc>
                <a:spcPct val="120000"/>
              </a:lnSpc>
              <a:buFontTx/>
              <a:buNone/>
            </a:pP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{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•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•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,…,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•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}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20484" name="Object 5"/>
          <p:cNvGraphicFramePr>
            <a:graphicFrameLocks noChangeAspect="1"/>
          </p:cNvGraphicFramePr>
          <p:nvPr/>
        </p:nvGraphicFramePr>
        <p:xfrm>
          <a:off x="3995738" y="3357563"/>
          <a:ext cx="3386137" cy="108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943034" imgH="247590" progId="Equation.3">
                  <p:embed/>
                </p:oleObj>
              </mc:Choice>
              <mc:Fallback>
                <p:oleObj name="公式" r:id="rId2" imgW="943034" imgH="247590" progId="Equation.3">
                  <p:embed/>
                  <p:pic>
                    <p:nvPicPr>
                      <p:cNvPr id="2048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5738" y="3357563"/>
                        <a:ext cx="3386137" cy="1085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1FF07638-8A69-4273-8BD7-E39558167E45}" type="slidenum">
              <a:rPr lang="zh-CN" altLang="en-US"/>
              <a:pPr>
                <a:defRPr/>
              </a:pPr>
              <a:t>12</a:t>
            </a:fld>
            <a:r>
              <a:rPr lang="zh-CN" altLang="en-US"/>
              <a:t>页</a:t>
            </a:r>
          </a:p>
        </p:txBody>
      </p:sp>
      <p:sp>
        <p:nvSpPr>
          <p:cNvPr id="22531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8.1.2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1.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个不同的元素中，取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个出来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按顺序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排列，就是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(permutation)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，其</a:t>
            </a:r>
            <a:r>
              <a:rPr lang="zh-CN" altLang="en-US" dirty="0">
                <a:solidFill>
                  <a:schemeClr val="accent2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排列个数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记为        或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思考  如何让计算机产生出所有这样的排列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</a:p>
        </p:txBody>
      </p:sp>
      <p:graphicFrame>
        <p:nvGraphicFramePr>
          <p:cNvPr id="2253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125350"/>
              </p:ext>
            </p:extLst>
          </p:nvPr>
        </p:nvGraphicFramePr>
        <p:xfrm>
          <a:off x="3529013" y="2981325"/>
          <a:ext cx="7112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3446" imgH="152280" progId="Equation.3">
                  <p:embed/>
                </p:oleObj>
              </mc:Choice>
              <mc:Fallback>
                <p:oleObj name="公式" r:id="rId2" imgW="133446" imgH="152280" progId="Equation.3">
                  <p:embed/>
                  <p:pic>
                    <p:nvPicPr>
                      <p:cNvPr id="2253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9013" y="2981325"/>
                        <a:ext cx="711200" cy="792163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FF00"/>
                        </a:solidFill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82C21052-3745-46E7-94BB-518D442BFE40}" type="slidenum">
              <a:rPr lang="zh-CN" altLang="en-US"/>
              <a:pPr>
                <a:defRPr/>
              </a:pPr>
              <a:t>13</a:t>
            </a:fld>
            <a:r>
              <a:rPr lang="zh-CN" altLang="en-US"/>
              <a:t>页</a:t>
            </a:r>
          </a:p>
        </p:txBody>
      </p:sp>
      <p:sp>
        <p:nvSpPr>
          <p:cNvPr id="24579" name="Rectangle 2"/>
          <p:cNvSpPr>
            <a:spLocks noGrp="1" noChangeArrowheads="1"/>
          </p:cNvSpPr>
          <p:nvPr>
            <p:ph/>
          </p:nvPr>
        </p:nvSpPr>
        <p:spPr>
          <a:xfrm>
            <a:off x="0" y="117475"/>
            <a:ext cx="9144000" cy="62404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利用乘法原理有下述结论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endParaRPr lang="en-US" altLang="zh-CN" b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定理</a:t>
            </a:r>
            <a:r>
              <a:rPr lang="en-US" altLang="zh-CN" b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8-1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对于任意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≤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显然 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个元素的全排列个数为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! . </a:t>
            </a:r>
          </a:p>
          <a:p>
            <a:pPr eaLnBrk="1" hangingPunct="1"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约定</a:t>
            </a:r>
          </a:p>
        </p:txBody>
      </p:sp>
      <p:graphicFrame>
        <p:nvGraphicFramePr>
          <p:cNvPr id="2458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3639298"/>
              </p:ext>
            </p:extLst>
          </p:nvPr>
        </p:nvGraphicFramePr>
        <p:xfrm>
          <a:off x="1619672" y="1484313"/>
          <a:ext cx="5701878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095421" imgH="333450" progId="Equation.3">
                  <p:embed/>
                </p:oleObj>
              </mc:Choice>
              <mc:Fallback>
                <p:oleObj name="公式" r:id="rId2" imgW="2095421" imgH="333450" progId="Equation.3">
                  <p:embed/>
                  <p:pic>
                    <p:nvPicPr>
                      <p:cNvPr id="2458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672" y="1484313"/>
                        <a:ext cx="5701878" cy="1041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099553"/>
              </p:ext>
            </p:extLst>
          </p:nvPr>
        </p:nvGraphicFramePr>
        <p:xfrm>
          <a:off x="1747838" y="4149725"/>
          <a:ext cx="1174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380887" imgH="152280" progId="Equation.3">
                  <p:embed/>
                </p:oleObj>
              </mc:Choice>
              <mc:Fallback>
                <p:oleObj name="公式" r:id="rId4" imgW="380887" imgH="152280" progId="Equation.3">
                  <p:embed/>
                  <p:pic>
                    <p:nvPicPr>
                      <p:cNvPr id="2458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7838" y="4149725"/>
                        <a:ext cx="1174750" cy="600075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FFFF00"/>
                        </a:solidFill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2" name="Rectangle 5"/>
          <p:cNvSpPr>
            <a:spLocks noChangeArrowheads="1"/>
          </p:cNvSpPr>
          <p:nvPr/>
        </p:nvSpPr>
        <p:spPr bwMode="auto">
          <a:xfrm>
            <a:off x="1619672" y="1557338"/>
            <a:ext cx="5832053" cy="1008062"/>
          </a:xfrm>
          <a:prstGeom prst="rect">
            <a:avLst/>
          </a:prstGeom>
          <a:noFill/>
          <a:ln w="3175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21EACEFC-00AA-480B-86F4-701EF5386469}" type="slidenum">
              <a:rPr lang="zh-CN" altLang="en-US"/>
              <a:pPr>
                <a:defRPr/>
              </a:pPr>
              <a:t>14</a:t>
            </a:fld>
            <a:r>
              <a:rPr lang="zh-CN" altLang="en-US"/>
              <a:t>页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2.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圆排列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实际上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排列是线排列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如果从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个出来按顺序排列成一个圆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就是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圆排列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(circular permutation),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这样的</a:t>
            </a:r>
            <a:r>
              <a:rPr lang="zh-CN" altLang="en-US" dirty="0">
                <a:solidFill>
                  <a:schemeClr val="accent2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排列个数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记为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⊙   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或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⊙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25604" name="Object 5"/>
          <p:cNvGraphicFramePr>
            <a:graphicFrameLocks noChangeAspect="1"/>
          </p:cNvGraphicFramePr>
          <p:nvPr/>
        </p:nvGraphicFramePr>
        <p:xfrm>
          <a:off x="668338" y="3068638"/>
          <a:ext cx="539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3446" imgH="152280" progId="Equation.3">
                  <p:embed/>
                </p:oleObj>
              </mc:Choice>
              <mc:Fallback>
                <p:oleObj name="公式" r:id="rId2" imgW="133446" imgH="152280" progId="Equation.3">
                  <p:embed/>
                  <p:pic>
                    <p:nvPicPr>
                      <p:cNvPr id="2560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338" y="3068638"/>
                        <a:ext cx="539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490AB79-C7B5-4B1E-A5BE-81554E71D087}" type="slidenum">
              <a:rPr lang="zh-CN" altLang="en-US"/>
              <a:pPr>
                <a:defRPr/>
              </a:pPr>
              <a:t>15</a:t>
            </a:fld>
            <a:r>
              <a:rPr lang="zh-CN" altLang="en-US"/>
              <a:t>页</a:t>
            </a:r>
          </a:p>
        </p:txBody>
      </p:sp>
      <p:sp>
        <p:nvSpPr>
          <p:cNvPr id="26627" name="Rectangle 2"/>
          <p:cNvSpPr>
            <a:spLocks noGrp="1" noChangeArrowheads="1"/>
          </p:cNvSpPr>
          <p:nvPr>
            <p:ph/>
          </p:nvPr>
        </p:nvSpPr>
        <p:spPr>
          <a:xfrm>
            <a:off x="-39752" y="44450"/>
            <a:ext cx="9144000" cy="6264870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26628" name="Oval 4"/>
          <p:cNvSpPr>
            <a:spLocks noChangeArrowheads="1"/>
          </p:cNvSpPr>
          <p:nvPr/>
        </p:nvSpPr>
        <p:spPr bwMode="auto">
          <a:xfrm>
            <a:off x="1087016" y="751489"/>
            <a:ext cx="1584325" cy="158432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29" name="Oval 5"/>
          <p:cNvSpPr>
            <a:spLocks noChangeArrowheads="1"/>
          </p:cNvSpPr>
          <p:nvPr/>
        </p:nvSpPr>
        <p:spPr bwMode="auto">
          <a:xfrm>
            <a:off x="5390178" y="783672"/>
            <a:ext cx="1584325" cy="158432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0" name="Oval 6"/>
          <p:cNvSpPr>
            <a:spLocks noChangeArrowheads="1"/>
          </p:cNvSpPr>
          <p:nvPr/>
        </p:nvSpPr>
        <p:spPr bwMode="auto">
          <a:xfrm>
            <a:off x="1806153" y="680051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1" name="Oval 7"/>
          <p:cNvSpPr>
            <a:spLocks noChangeArrowheads="1"/>
          </p:cNvSpPr>
          <p:nvPr/>
        </p:nvSpPr>
        <p:spPr bwMode="auto">
          <a:xfrm>
            <a:off x="1806153" y="2264376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2" name="Oval 8"/>
          <p:cNvSpPr>
            <a:spLocks noChangeArrowheads="1"/>
          </p:cNvSpPr>
          <p:nvPr/>
        </p:nvSpPr>
        <p:spPr bwMode="auto">
          <a:xfrm>
            <a:off x="2598316" y="1472214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3" name="Oval 9"/>
          <p:cNvSpPr>
            <a:spLocks noChangeArrowheads="1"/>
          </p:cNvSpPr>
          <p:nvPr/>
        </p:nvSpPr>
        <p:spPr bwMode="auto">
          <a:xfrm>
            <a:off x="1013991" y="1472214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4" name="Oval 10"/>
          <p:cNvSpPr>
            <a:spLocks noChangeArrowheads="1"/>
          </p:cNvSpPr>
          <p:nvPr/>
        </p:nvSpPr>
        <p:spPr bwMode="auto">
          <a:xfrm>
            <a:off x="6110903" y="712234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5" name="Oval 11"/>
          <p:cNvSpPr>
            <a:spLocks noChangeArrowheads="1"/>
          </p:cNvSpPr>
          <p:nvPr/>
        </p:nvSpPr>
        <p:spPr bwMode="auto">
          <a:xfrm>
            <a:off x="6182341" y="2296559"/>
            <a:ext cx="144462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6" name="Oval 12"/>
          <p:cNvSpPr>
            <a:spLocks noChangeArrowheads="1"/>
          </p:cNvSpPr>
          <p:nvPr/>
        </p:nvSpPr>
        <p:spPr bwMode="auto">
          <a:xfrm>
            <a:off x="5318741" y="1432959"/>
            <a:ext cx="144462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37" name="Oval 13"/>
          <p:cNvSpPr>
            <a:spLocks noChangeArrowheads="1"/>
          </p:cNvSpPr>
          <p:nvPr/>
        </p:nvSpPr>
        <p:spPr bwMode="auto">
          <a:xfrm>
            <a:off x="6903066" y="1504397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26640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4229001"/>
              </p:ext>
            </p:extLst>
          </p:nvPr>
        </p:nvGraphicFramePr>
        <p:xfrm>
          <a:off x="7049097" y="1302247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3" imgW="38089" imgH="76140" progId="Equation.3">
                  <p:embed/>
                </p:oleObj>
              </mc:Choice>
              <mc:Fallback>
                <p:oleObj name="公式" r:id="rId3" imgW="38089" imgH="76140" progId="Equation.3">
                  <p:embed/>
                  <p:pic>
                    <p:nvPicPr>
                      <p:cNvPr id="2664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49097" y="1302247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41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4795801"/>
              </p:ext>
            </p:extLst>
          </p:nvPr>
        </p:nvGraphicFramePr>
        <p:xfrm>
          <a:off x="2806500" y="1282644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38089" imgH="76140" progId="Equation.3">
                  <p:embed/>
                </p:oleObj>
              </mc:Choice>
              <mc:Fallback>
                <p:oleObj name="公式" r:id="rId5" imgW="38089" imgH="76140" progId="Equation.3">
                  <p:embed/>
                  <p:pic>
                    <p:nvPicPr>
                      <p:cNvPr id="26641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6500" y="1282644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42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367925"/>
              </p:ext>
            </p:extLst>
          </p:nvPr>
        </p:nvGraphicFramePr>
        <p:xfrm>
          <a:off x="5944015" y="2386440"/>
          <a:ext cx="285750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7" imgW="28634" imgH="95310" progId="Equation.3">
                  <p:embed/>
                </p:oleObj>
              </mc:Choice>
              <mc:Fallback>
                <p:oleObj name="公式" r:id="rId7" imgW="28634" imgH="95310" progId="Equation.3">
                  <p:embed/>
                  <p:pic>
                    <p:nvPicPr>
                      <p:cNvPr id="26642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4015" y="2386440"/>
                        <a:ext cx="285750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43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73457"/>
              </p:ext>
            </p:extLst>
          </p:nvPr>
        </p:nvGraphicFramePr>
        <p:xfrm>
          <a:off x="1734716" y="2480276"/>
          <a:ext cx="285750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9" imgW="28634" imgH="95310" progId="Equation.3">
                  <p:embed/>
                </p:oleObj>
              </mc:Choice>
              <mc:Fallback>
                <p:oleObj name="公式" r:id="rId9" imgW="28634" imgH="95310" progId="Equation.3">
                  <p:embed/>
                  <p:pic>
                    <p:nvPicPr>
                      <p:cNvPr id="26643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34716" y="2480276"/>
                        <a:ext cx="285750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44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253210"/>
              </p:ext>
            </p:extLst>
          </p:nvPr>
        </p:nvGraphicFramePr>
        <p:xfrm>
          <a:off x="4965523" y="1277507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1" imgW="38089" imgH="76140" progId="Equation.3">
                  <p:embed/>
                </p:oleObj>
              </mc:Choice>
              <mc:Fallback>
                <p:oleObj name="公式" r:id="rId11" imgW="38089" imgH="76140" progId="Equation.3">
                  <p:embed/>
                  <p:pic>
                    <p:nvPicPr>
                      <p:cNvPr id="26644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65523" y="1277507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45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489465"/>
              </p:ext>
            </p:extLst>
          </p:nvPr>
        </p:nvGraphicFramePr>
        <p:xfrm>
          <a:off x="669718" y="1267426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3" imgW="38089" imgH="76140" progId="Equation.3">
                  <p:embed/>
                </p:oleObj>
              </mc:Choice>
              <mc:Fallback>
                <p:oleObj name="公式" r:id="rId13" imgW="38089" imgH="76140" progId="Equation.3">
                  <p:embed/>
                  <p:pic>
                    <p:nvPicPr>
                      <p:cNvPr id="26645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718" y="1267426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908120" y="248822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82340" y="28892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Oval 4">
            <a:extLst>
              <a:ext uri="{FF2B5EF4-FFF2-40B4-BE49-F238E27FC236}">
                <a16:creationId xmlns:a16="http://schemas.microsoft.com/office/drawing/2014/main" id="{C1D54F08-8415-5945-8C33-3CBFAA06D7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4663" y="3772058"/>
            <a:ext cx="1584325" cy="158432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" name="Oval 6">
            <a:extLst>
              <a:ext uri="{FF2B5EF4-FFF2-40B4-BE49-F238E27FC236}">
                <a16:creationId xmlns:a16="http://schemas.microsoft.com/office/drawing/2014/main" id="{A5529FB0-97BC-BA43-9D61-FD38F8958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3800" y="3700620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Oval 7">
            <a:extLst>
              <a:ext uri="{FF2B5EF4-FFF2-40B4-BE49-F238E27FC236}">
                <a16:creationId xmlns:a16="http://schemas.microsoft.com/office/drawing/2014/main" id="{EB7053C8-1D19-CD45-A1C9-57FE53C5C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3800" y="5284945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" name="Oval 8">
            <a:extLst>
              <a:ext uri="{FF2B5EF4-FFF2-40B4-BE49-F238E27FC236}">
                <a16:creationId xmlns:a16="http://schemas.microsoft.com/office/drawing/2014/main" id="{0743BA07-D407-1147-A943-47FCAA40DF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5963" y="4492783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Oval 9">
            <a:extLst>
              <a:ext uri="{FF2B5EF4-FFF2-40B4-BE49-F238E27FC236}">
                <a16:creationId xmlns:a16="http://schemas.microsoft.com/office/drawing/2014/main" id="{B366843A-3C1D-2341-9CDB-D9C733D72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638" y="4492783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" name="Oval 4">
            <a:extLst>
              <a:ext uri="{FF2B5EF4-FFF2-40B4-BE49-F238E27FC236}">
                <a16:creationId xmlns:a16="http://schemas.microsoft.com/office/drawing/2014/main" id="{FB346626-6217-954F-98D0-C9158F1C8C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913" y="3726706"/>
            <a:ext cx="1584325" cy="158432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Oval 6">
            <a:extLst>
              <a:ext uri="{FF2B5EF4-FFF2-40B4-BE49-F238E27FC236}">
                <a16:creationId xmlns:a16="http://schemas.microsoft.com/office/drawing/2014/main" id="{B7512890-07AD-3B48-964F-7D52FF65A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050" y="3655268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4" name="Oval 7">
            <a:extLst>
              <a:ext uri="{FF2B5EF4-FFF2-40B4-BE49-F238E27FC236}">
                <a16:creationId xmlns:a16="http://schemas.microsoft.com/office/drawing/2014/main" id="{C6DCA9CD-1538-5D4C-821D-E6BB14C9B3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050" y="5239593"/>
            <a:ext cx="144463" cy="144463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" name="Oval 8">
            <a:extLst>
              <a:ext uri="{FF2B5EF4-FFF2-40B4-BE49-F238E27FC236}">
                <a16:creationId xmlns:a16="http://schemas.microsoft.com/office/drawing/2014/main" id="{75F95C7E-2188-E342-9BAA-0522D46B3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2213" y="4447431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6" name="Oval 9">
            <a:extLst>
              <a:ext uri="{FF2B5EF4-FFF2-40B4-BE49-F238E27FC236}">
                <a16:creationId xmlns:a16="http://schemas.microsoft.com/office/drawing/2014/main" id="{9EDB9B01-0D88-9A49-898E-4C43F0ED8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7888" y="4447431"/>
            <a:ext cx="144462" cy="144462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1" name="Object 17">
            <a:extLst>
              <a:ext uri="{FF2B5EF4-FFF2-40B4-BE49-F238E27FC236}">
                <a16:creationId xmlns:a16="http://schemas.microsoft.com/office/drawing/2014/main" id="{985EF57A-A730-0919-82D3-1BE72DCEC2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148246"/>
              </p:ext>
            </p:extLst>
          </p:nvPr>
        </p:nvGraphicFramePr>
        <p:xfrm>
          <a:off x="2871626" y="4314080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38089" imgH="76140" progId="Equation.3">
                  <p:embed/>
                </p:oleObj>
              </mc:Choice>
              <mc:Fallback>
                <p:oleObj name="公式" r:id="rId5" imgW="38089" imgH="76140" progId="Equation.3">
                  <p:embed/>
                  <p:pic>
                    <p:nvPicPr>
                      <p:cNvPr id="26641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1626" y="4314080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9">
            <a:extLst>
              <a:ext uri="{FF2B5EF4-FFF2-40B4-BE49-F238E27FC236}">
                <a16:creationId xmlns:a16="http://schemas.microsoft.com/office/drawing/2014/main" id="{A2403C22-AB0C-DDFB-2648-E1E0DA4DA2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3236332"/>
              </p:ext>
            </p:extLst>
          </p:nvPr>
        </p:nvGraphicFramePr>
        <p:xfrm>
          <a:off x="1787920" y="5429408"/>
          <a:ext cx="285750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9" imgW="28634" imgH="95310" progId="Equation.3">
                  <p:embed/>
                </p:oleObj>
              </mc:Choice>
              <mc:Fallback>
                <p:oleObj name="公式" r:id="rId9" imgW="28634" imgH="95310" progId="Equation.3">
                  <p:embed/>
                  <p:pic>
                    <p:nvPicPr>
                      <p:cNvPr id="26643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7920" y="5429408"/>
                        <a:ext cx="285750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1">
            <a:extLst>
              <a:ext uri="{FF2B5EF4-FFF2-40B4-BE49-F238E27FC236}">
                <a16:creationId xmlns:a16="http://schemas.microsoft.com/office/drawing/2014/main" id="{68DAF35B-EBC9-79A7-C72D-B02299EB57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570542"/>
              </p:ext>
            </p:extLst>
          </p:nvPr>
        </p:nvGraphicFramePr>
        <p:xfrm>
          <a:off x="717626" y="4276882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3" imgW="38089" imgH="76140" progId="Equation.3">
                  <p:embed/>
                </p:oleObj>
              </mc:Choice>
              <mc:Fallback>
                <p:oleObj name="公式" r:id="rId13" imgW="38089" imgH="76140" progId="Equation.3">
                  <p:embed/>
                  <p:pic>
                    <p:nvPicPr>
                      <p:cNvPr id="26645" name="Object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7626" y="4276882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">
            <a:extLst>
              <a:ext uri="{FF2B5EF4-FFF2-40B4-BE49-F238E27FC236}">
                <a16:creationId xmlns:a16="http://schemas.microsoft.com/office/drawing/2014/main" id="{54FFEEB0-2FA2-CA14-C070-2E48108CC0C3}"/>
              </a:ext>
            </a:extLst>
          </p:cNvPr>
          <p:cNvSpPr txBox="1"/>
          <p:nvPr/>
        </p:nvSpPr>
        <p:spPr>
          <a:xfrm>
            <a:off x="1961324" y="3197954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3" name="Object 17">
            <a:extLst>
              <a:ext uri="{FF2B5EF4-FFF2-40B4-BE49-F238E27FC236}">
                <a16:creationId xmlns:a16="http://schemas.microsoft.com/office/drawing/2014/main" id="{64EB8B48-F8BE-254D-57AB-FAE3245F19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817119"/>
              </p:ext>
            </p:extLst>
          </p:nvPr>
        </p:nvGraphicFramePr>
        <p:xfrm>
          <a:off x="7109411" y="4285012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38089" imgH="76140" progId="Equation.3">
                  <p:embed/>
                </p:oleObj>
              </mc:Choice>
              <mc:Fallback>
                <p:oleObj name="公式" r:id="rId5" imgW="38089" imgH="76140" progId="Equation.3">
                  <p:embed/>
                  <p:pic>
                    <p:nvPicPr>
                      <p:cNvPr id="11" name="Object 17">
                        <a:extLst>
                          <a:ext uri="{FF2B5EF4-FFF2-40B4-BE49-F238E27FC236}">
                            <a16:creationId xmlns:a16="http://schemas.microsoft.com/office/drawing/2014/main" id="{985EF57A-A730-0919-82D3-1BE72DCEC2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09411" y="4285012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19">
            <a:extLst>
              <a:ext uri="{FF2B5EF4-FFF2-40B4-BE49-F238E27FC236}">
                <a16:creationId xmlns:a16="http://schemas.microsoft.com/office/drawing/2014/main" id="{86AE5A1D-8E58-C8F0-5AFD-A1F2A65EF6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827202"/>
              </p:ext>
            </p:extLst>
          </p:nvPr>
        </p:nvGraphicFramePr>
        <p:xfrm>
          <a:off x="6011106" y="5356383"/>
          <a:ext cx="285750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9" imgW="28634" imgH="95310" progId="Equation.3">
                  <p:embed/>
                </p:oleObj>
              </mc:Choice>
              <mc:Fallback>
                <p:oleObj name="公式" r:id="rId9" imgW="28634" imgH="95310" progId="Equation.3">
                  <p:embed/>
                  <p:pic>
                    <p:nvPicPr>
                      <p:cNvPr id="12" name="Object 19">
                        <a:extLst>
                          <a:ext uri="{FF2B5EF4-FFF2-40B4-BE49-F238E27FC236}">
                            <a16:creationId xmlns:a16="http://schemas.microsoft.com/office/drawing/2014/main" id="{A2403C22-AB0C-DDFB-2648-E1E0DA4DA2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1106" y="5356383"/>
                        <a:ext cx="285750" cy="441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21">
            <a:extLst>
              <a:ext uri="{FF2B5EF4-FFF2-40B4-BE49-F238E27FC236}">
                <a16:creationId xmlns:a16="http://schemas.microsoft.com/office/drawing/2014/main" id="{0027B322-83C3-EC99-5A72-B06D2DEA8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5928941"/>
              </p:ext>
            </p:extLst>
          </p:nvPr>
        </p:nvGraphicFramePr>
        <p:xfrm>
          <a:off x="4983876" y="4276882"/>
          <a:ext cx="3175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3" imgW="38089" imgH="76140" progId="Equation.3">
                  <p:embed/>
                </p:oleObj>
              </mc:Choice>
              <mc:Fallback>
                <p:oleObj name="公式" r:id="rId13" imgW="38089" imgH="76140" progId="Equation.3">
                  <p:embed/>
                  <p:pic>
                    <p:nvPicPr>
                      <p:cNvPr id="13" name="Object 21">
                        <a:extLst>
                          <a:ext uri="{FF2B5EF4-FFF2-40B4-BE49-F238E27FC236}">
                            <a16:creationId xmlns:a16="http://schemas.microsoft.com/office/drawing/2014/main" id="{68DAF35B-EBC9-79A7-C72D-B02299EB574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3876" y="4276882"/>
                        <a:ext cx="3175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Box 1">
            <a:extLst>
              <a:ext uri="{FF2B5EF4-FFF2-40B4-BE49-F238E27FC236}">
                <a16:creationId xmlns:a16="http://schemas.microsoft.com/office/drawing/2014/main" id="{63619DE7-FB03-2841-CE39-3529E3A59A7A}"/>
              </a:ext>
            </a:extLst>
          </p:cNvPr>
          <p:cNvSpPr txBox="1"/>
          <p:nvPr/>
        </p:nvSpPr>
        <p:spPr>
          <a:xfrm>
            <a:off x="6131878" y="320608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闪电形 46">
            <a:extLst>
              <a:ext uri="{FF2B5EF4-FFF2-40B4-BE49-F238E27FC236}">
                <a16:creationId xmlns:a16="http://schemas.microsoft.com/office/drawing/2014/main" id="{183D3034-08CD-6FB2-A835-80A1497A342E}"/>
              </a:ext>
            </a:extLst>
          </p:cNvPr>
          <p:cNvSpPr/>
          <p:nvPr/>
        </p:nvSpPr>
        <p:spPr bwMode="auto">
          <a:xfrm>
            <a:off x="1222303" y="783672"/>
            <a:ext cx="338554" cy="360040"/>
          </a:xfrm>
          <a:prstGeom prst="lightningBolt">
            <a:avLst/>
          </a:prstGeom>
          <a:solidFill>
            <a:srgbClr val="C00000"/>
          </a:solidFill>
          <a:ln w="57150" cap="flat" cmpd="thinThick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3200" b="1" i="0" u="none" strike="noStrike" cap="none" normalizeH="0" baseline="0">
              <a:ln>
                <a:noFill/>
              </a:ln>
              <a:solidFill>
                <a:srgbClr val="FFFF99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093FD98B-E877-11F9-76D5-CA73AFBD9543}"/>
              </a:ext>
            </a:extLst>
          </p:cNvPr>
          <p:cNvSpPr txBox="1"/>
          <p:nvPr/>
        </p:nvSpPr>
        <p:spPr>
          <a:xfrm>
            <a:off x="2351174" y="2386440"/>
            <a:ext cx="1964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1234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闪电形 48">
            <a:extLst>
              <a:ext uri="{FF2B5EF4-FFF2-40B4-BE49-F238E27FC236}">
                <a16:creationId xmlns:a16="http://schemas.microsoft.com/office/drawing/2014/main" id="{821C3430-40CE-AA41-D046-772447FA5BDA}"/>
              </a:ext>
            </a:extLst>
          </p:cNvPr>
          <p:cNvSpPr/>
          <p:nvPr/>
        </p:nvSpPr>
        <p:spPr bwMode="auto">
          <a:xfrm rot="3074264">
            <a:off x="6533367" y="839297"/>
            <a:ext cx="338554" cy="360040"/>
          </a:xfrm>
          <a:prstGeom prst="lightningBolt">
            <a:avLst/>
          </a:prstGeom>
          <a:solidFill>
            <a:srgbClr val="C00000"/>
          </a:solidFill>
          <a:ln w="57150" cap="flat" cmpd="thinThick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3200" b="1" i="0" u="none" strike="noStrike" cap="none" normalizeH="0" baseline="0">
              <a:ln>
                <a:noFill/>
              </a:ln>
              <a:solidFill>
                <a:srgbClr val="FFFF99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50" name="闪电形 49">
            <a:extLst>
              <a:ext uri="{FF2B5EF4-FFF2-40B4-BE49-F238E27FC236}">
                <a16:creationId xmlns:a16="http://schemas.microsoft.com/office/drawing/2014/main" id="{B405CDFB-0493-8E4F-39BE-C34F211B3138}"/>
              </a:ext>
            </a:extLst>
          </p:cNvPr>
          <p:cNvSpPr/>
          <p:nvPr/>
        </p:nvSpPr>
        <p:spPr bwMode="auto">
          <a:xfrm>
            <a:off x="6655890" y="4856163"/>
            <a:ext cx="338554" cy="360040"/>
          </a:xfrm>
          <a:prstGeom prst="lightningBolt">
            <a:avLst/>
          </a:prstGeom>
          <a:solidFill>
            <a:srgbClr val="C00000"/>
          </a:solidFill>
          <a:ln w="57150" cap="flat" cmpd="thinThick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3200" b="1" i="0" u="none" strike="noStrike" cap="none" normalizeH="0" baseline="0">
              <a:ln>
                <a:noFill/>
              </a:ln>
              <a:solidFill>
                <a:srgbClr val="FFFF99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51" name="闪电形 50">
            <a:extLst>
              <a:ext uri="{FF2B5EF4-FFF2-40B4-BE49-F238E27FC236}">
                <a16:creationId xmlns:a16="http://schemas.microsoft.com/office/drawing/2014/main" id="{80DECBB9-0185-A324-2BF8-2BF149E83195}"/>
              </a:ext>
            </a:extLst>
          </p:cNvPr>
          <p:cNvSpPr/>
          <p:nvPr/>
        </p:nvSpPr>
        <p:spPr bwMode="auto">
          <a:xfrm rot="3102118">
            <a:off x="1235365" y="4931946"/>
            <a:ext cx="338554" cy="360040"/>
          </a:xfrm>
          <a:prstGeom prst="lightningBolt">
            <a:avLst/>
          </a:prstGeom>
          <a:solidFill>
            <a:srgbClr val="C00000"/>
          </a:solidFill>
          <a:ln w="57150" cap="flat" cmpd="thinThick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3200" b="1" i="0" u="none" strike="noStrike" cap="none" normalizeH="0" baseline="0">
              <a:ln>
                <a:noFill/>
              </a:ln>
              <a:solidFill>
                <a:srgbClr val="FFFF99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E638201-DEAD-8FF6-560E-DBD62A7691DF}"/>
              </a:ext>
            </a:extLst>
          </p:cNvPr>
          <p:cNvSpPr txBox="1"/>
          <p:nvPr/>
        </p:nvSpPr>
        <p:spPr>
          <a:xfrm>
            <a:off x="6667363" y="2312228"/>
            <a:ext cx="1964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2341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CB3674C-1ACF-5E2F-E7E8-0E2CC94CECEC}"/>
              </a:ext>
            </a:extLst>
          </p:cNvPr>
          <p:cNvSpPr txBox="1"/>
          <p:nvPr/>
        </p:nvSpPr>
        <p:spPr>
          <a:xfrm>
            <a:off x="5673612" y="5819099"/>
            <a:ext cx="1964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3412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C576D7F-831A-E37A-2FBC-AA9D2D6BAEDC}"/>
              </a:ext>
            </a:extLst>
          </p:cNvPr>
          <p:cNvSpPr txBox="1"/>
          <p:nvPr/>
        </p:nvSpPr>
        <p:spPr>
          <a:xfrm>
            <a:off x="1404642" y="5867099"/>
            <a:ext cx="1964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4123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/>
      <p:bldP spid="49" grpId="0" animBg="1"/>
      <p:bldP spid="50" grpId="0" animBg="1"/>
      <p:bldP spid="51" grpId="0" animBg="1"/>
      <p:bldP spid="52" grpId="0"/>
      <p:bldP spid="53" grpId="0"/>
      <p:bldP spid="5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2BB7565D-5826-409E-B826-CD6DB19E6EBB}" type="slidenum">
              <a:rPr lang="zh-CN" altLang="en-US"/>
              <a:pPr>
                <a:defRPr/>
              </a:pPr>
              <a:t>16</a:t>
            </a:fld>
            <a:r>
              <a:rPr lang="zh-CN" altLang="en-US"/>
              <a:t>页</a:t>
            </a:r>
          </a:p>
        </p:txBody>
      </p:sp>
      <p:sp>
        <p:nvSpPr>
          <p:cNvPr id="2867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上面的圆排列可以得到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1234, 2341, 3412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和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4123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四个线排列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一般地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一个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圆排列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可以得到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于是 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                     ⊙</a:t>
            </a: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2867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010300"/>
              </p:ext>
            </p:extLst>
          </p:nvPr>
        </p:nvGraphicFramePr>
        <p:xfrm>
          <a:off x="3707904" y="3645024"/>
          <a:ext cx="1460500" cy="1042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495424" imgH="333450" progId="Equation.3">
                  <p:embed/>
                </p:oleObj>
              </mc:Choice>
              <mc:Fallback>
                <p:oleObj name="公式" r:id="rId2" imgW="495424" imgH="333450" progId="Equation.3">
                  <p:embed/>
                  <p:pic>
                    <p:nvPicPr>
                      <p:cNvPr id="2867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7904" y="3645024"/>
                        <a:ext cx="1460500" cy="1042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7" name="Rectangle 4"/>
          <p:cNvSpPr>
            <a:spLocks noChangeArrowheads="1"/>
          </p:cNvSpPr>
          <p:nvPr/>
        </p:nvSpPr>
        <p:spPr bwMode="auto">
          <a:xfrm>
            <a:off x="3178473" y="3429000"/>
            <a:ext cx="2519362" cy="1584325"/>
          </a:xfrm>
          <a:prstGeom prst="rect">
            <a:avLst/>
          </a:prstGeom>
          <a:noFill/>
          <a:ln w="3175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FDAB3ACF-84FA-4118-8F5F-1D309619E47F}" type="slidenum">
              <a:rPr lang="zh-CN" altLang="en-US"/>
              <a:pPr>
                <a:defRPr/>
              </a:pPr>
              <a:t>17</a:t>
            </a:fld>
            <a:r>
              <a:rPr lang="zh-CN" altLang="en-US"/>
              <a:t>页</a:t>
            </a:r>
          </a:p>
        </p:txBody>
      </p:sp>
      <p:sp>
        <p:nvSpPr>
          <p:cNvPr id="2969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3.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可重排列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前面所讨论的排列中要求没有重复元素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如果从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个不同的元素中，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可重复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个元素按顺序排列，就是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(permutation with repetition)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，这样的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排列个数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记为  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  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或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U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).</a:t>
            </a:r>
          </a:p>
        </p:txBody>
      </p:sp>
      <p:graphicFrame>
        <p:nvGraphicFramePr>
          <p:cNvPr id="29700" name="Object 3"/>
          <p:cNvGraphicFramePr>
            <a:graphicFrameLocks noChangeAspect="1"/>
          </p:cNvGraphicFramePr>
          <p:nvPr/>
        </p:nvGraphicFramePr>
        <p:xfrm>
          <a:off x="2411413" y="2997200"/>
          <a:ext cx="539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3446" imgH="152280" progId="Equation.3">
                  <p:embed/>
                </p:oleObj>
              </mc:Choice>
              <mc:Fallback>
                <p:oleObj name="公式" r:id="rId2" imgW="133446" imgH="152280" progId="Equation.3">
                  <p:embed/>
                  <p:pic>
                    <p:nvPicPr>
                      <p:cNvPr id="2970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2997200"/>
                        <a:ext cx="539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BE05904A-2B48-4096-A558-4902D155A89D}" type="slidenum">
              <a:rPr lang="zh-CN" altLang="en-US"/>
              <a:pPr>
                <a:defRPr/>
              </a:pPr>
              <a:t>18</a:t>
            </a:fld>
            <a:r>
              <a:rPr lang="zh-CN" altLang="en-US"/>
              <a:t>页</a:t>
            </a:r>
          </a:p>
        </p:txBody>
      </p:sp>
      <p:sp>
        <p:nvSpPr>
          <p:cNvPr id="30723" name="Rectangle 2"/>
          <p:cNvSpPr>
            <a:spLocks noGrp="1" noChangeArrowheads="1"/>
          </p:cNvSpPr>
          <p:nvPr>
            <p:ph/>
          </p:nvPr>
        </p:nvSpPr>
        <p:spPr>
          <a:xfrm>
            <a:off x="0" y="117475"/>
            <a:ext cx="9144000" cy="6119837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可以这样理解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可重排列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: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先从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个元素中任取一个元素出来排在第一位置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种选取方式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将其放回后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再任意取一个元素出来排在第二位置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也有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种选取方式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这样一直进行下去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直到有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个元素排列为止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因此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根据乘法原理有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None/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例如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由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A, B, C, D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四个大写英文字母可产生多少个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5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位密码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?  </a:t>
            </a:r>
            <a:endParaRPr lang="zh-CN" altLang="en-US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3072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88814"/>
              </p:ext>
            </p:extLst>
          </p:nvPr>
        </p:nvGraphicFramePr>
        <p:xfrm>
          <a:off x="3403599" y="4005263"/>
          <a:ext cx="1528763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438156" imgH="152280" progId="Equation.3">
                  <p:embed/>
                </p:oleObj>
              </mc:Choice>
              <mc:Fallback>
                <p:oleObj name="公式" r:id="rId2" imgW="438156" imgH="152280" progId="Equation.3">
                  <p:embed/>
                  <p:pic>
                    <p:nvPicPr>
                      <p:cNvPr id="3072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03599" y="4005263"/>
                        <a:ext cx="1528763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25" name="Rectangle 4"/>
          <p:cNvSpPr>
            <a:spLocks noChangeArrowheads="1"/>
          </p:cNvSpPr>
          <p:nvPr/>
        </p:nvSpPr>
        <p:spPr bwMode="auto">
          <a:xfrm>
            <a:off x="3276600" y="3860800"/>
            <a:ext cx="1655763" cy="863600"/>
          </a:xfrm>
          <a:prstGeom prst="rect">
            <a:avLst/>
          </a:prstGeom>
          <a:noFill/>
          <a:ln w="3175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22007227-1D8B-CF45-B58B-4E82C5B57117}"/>
                  </a:ext>
                </a:extLst>
              </p:cNvPr>
              <p:cNvSpPr txBox="1"/>
              <p:nvPr/>
            </p:nvSpPr>
            <p:spPr>
              <a:xfrm>
                <a:off x="4211960" y="5475187"/>
                <a:ext cx="2160240" cy="11941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答案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𝟒</m:t>
                        </m:r>
                      </m:e>
                      <m:sup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𝟓</m:t>
                        </m:r>
                      </m:sup>
                    </m:sSup>
                  </m:oMath>
                </a14:m>
                <a:endParaRPr lang="zh-CN" altLang="en-US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22007227-1D8B-CF45-B58B-4E82C5B571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1960" y="5475187"/>
                <a:ext cx="2160240" cy="1194173"/>
              </a:xfrm>
              <a:prstGeom prst="rect">
                <a:avLst/>
              </a:prstGeom>
              <a:blipFill>
                <a:blip r:embed="rId5"/>
                <a:stretch>
                  <a:fillRect l="-5848" t="-736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D205BF2-C213-4948-9E07-79CDEC1963F6}" type="slidenum">
              <a:rPr lang="zh-CN" altLang="en-US"/>
              <a:pPr>
                <a:defRPr/>
              </a:pPr>
              <a:t>1</a:t>
            </a:fld>
            <a:r>
              <a:rPr lang="zh-CN" altLang="en-US"/>
              <a:t>页</a:t>
            </a:r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latin typeface="Times New Roman" pitchFamily="18" charset="0"/>
              </a:rPr>
              <a:t>Chapter 8  </a:t>
            </a:r>
            <a:r>
              <a:rPr lang="zh-CN" altLang="en-US">
                <a:latin typeface="Times New Roman" pitchFamily="18" charset="0"/>
              </a:rPr>
              <a:t>组合计数</a:t>
            </a:r>
            <a:r>
              <a:rPr lang="zh-CN" altLang="en-US"/>
              <a:t> 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离散数学研究离散对象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 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数一数满足条件的离散对象的“个数”</a:t>
            </a:r>
            <a:r>
              <a:rPr lang="en-US" altLang="zh-CN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组合计数，简称计数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(counting)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就是</a:t>
            </a:r>
            <a:r>
              <a:rPr lang="zh-CN" altLang="en-US" dirty="0">
                <a:solidFill>
                  <a:srgbClr val="FFFF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计算满足一定条件的离散对象的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安置方式</a:t>
            </a:r>
            <a:r>
              <a:rPr lang="zh-CN" altLang="en-US" dirty="0">
                <a:solidFill>
                  <a:srgbClr val="FFFF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的数目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endParaRPr lang="en-US" altLang="zh-CN" dirty="0">
              <a:solidFill>
                <a:schemeClr val="tx2"/>
              </a:solidFill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586CB2E2-748D-43B3-913C-16CFD5DF64C3}" type="slidenum">
              <a:rPr lang="zh-CN" altLang="en-US"/>
              <a:pPr>
                <a:defRPr/>
              </a:pPr>
              <a:t>19</a:t>
            </a:fld>
            <a:r>
              <a:rPr lang="zh-CN" altLang="en-US"/>
              <a:t>页</a:t>
            </a:r>
          </a:p>
        </p:txBody>
      </p:sp>
      <p:sp>
        <p:nvSpPr>
          <p:cNvPr id="31747" name="Rectangle 2"/>
          <p:cNvSpPr>
            <a:spLocks noGrp="1" noChangeArrowheads="1"/>
          </p:cNvSpPr>
          <p:nvPr>
            <p:ph/>
          </p:nvPr>
        </p:nvSpPr>
        <p:spPr>
          <a:xfrm>
            <a:off x="0" y="-10014"/>
            <a:ext cx="9144000" cy="6319334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4.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有重复元素的</a:t>
            </a:r>
            <a:r>
              <a:rPr lang="zh-CN" altLang="en-US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全排列</a:t>
            </a:r>
            <a:endParaRPr lang="zh-CN" altLang="en-US" b="0" dirty="0">
              <a:solidFill>
                <a:schemeClr val="bg1"/>
              </a:solidFill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8-2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个不同元素，现有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i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i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元素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i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1, 2,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… +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即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可重集</a:t>
            </a: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则这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个可重元素的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全排列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个数为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31748" name="Object 3"/>
          <p:cNvGraphicFramePr>
            <a:graphicFrameLocks noChangeAspect="1"/>
          </p:cNvGraphicFramePr>
          <p:nvPr/>
        </p:nvGraphicFramePr>
        <p:xfrm>
          <a:off x="2195513" y="2636838"/>
          <a:ext cx="46672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781257" imgH="142830" progId="Equation.3">
                  <p:embed/>
                </p:oleObj>
              </mc:Choice>
              <mc:Fallback>
                <p:oleObj name="公式" r:id="rId2" imgW="1781257" imgH="142830" progId="Equation.3">
                  <p:embed/>
                  <p:pic>
                    <p:nvPicPr>
                      <p:cNvPr id="3174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2636838"/>
                        <a:ext cx="466725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00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749" name="Object 4"/>
          <p:cNvGraphicFramePr>
            <a:graphicFrameLocks noChangeAspect="1"/>
          </p:cNvGraphicFramePr>
          <p:nvPr/>
        </p:nvGraphicFramePr>
        <p:xfrm>
          <a:off x="3587750" y="4221163"/>
          <a:ext cx="1905000" cy="1074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676143" imgH="342900" progId="Equation.3">
                  <p:embed/>
                </p:oleObj>
              </mc:Choice>
              <mc:Fallback>
                <p:oleObj name="公式" r:id="rId4" imgW="676143" imgH="342900" progId="Equation.3">
                  <p:embed/>
                  <p:pic>
                    <p:nvPicPr>
                      <p:cNvPr id="3174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7750" y="4221163"/>
                        <a:ext cx="1905000" cy="1074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50" name="Rectangle 5"/>
          <p:cNvSpPr>
            <a:spLocks noChangeArrowheads="1"/>
          </p:cNvSpPr>
          <p:nvPr/>
        </p:nvSpPr>
        <p:spPr bwMode="auto">
          <a:xfrm>
            <a:off x="3492500" y="4149725"/>
            <a:ext cx="2160588" cy="1295400"/>
          </a:xfrm>
          <a:prstGeom prst="rect">
            <a:avLst/>
          </a:prstGeom>
          <a:noFill/>
          <a:ln w="3175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例如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有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3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张百元钞及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张五十元钞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这时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= {3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⋅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百元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2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⋅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五十元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},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有</a:t>
                </a:r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1" i="1" smtClean="0">
                            <a:latin typeface="Cambria Math"/>
                          </a:rPr>
                          <m:t>𝟓</m:t>
                        </m:r>
                        <m:r>
                          <a:rPr lang="zh-CN" altLang="en-US" b="1" i="1" smtClean="0">
                            <a:latin typeface="Cambria Math"/>
                          </a:rPr>
                          <m:t>！</m:t>
                        </m:r>
                      </m:num>
                      <m:den>
                        <m:r>
                          <a:rPr lang="en-US" altLang="zh-CN" b="1" i="1" smtClean="0">
                            <a:latin typeface="Cambria Math"/>
                          </a:rPr>
                          <m:t>𝟑</m:t>
                        </m:r>
                        <m:r>
                          <a:rPr lang="zh-CN" altLang="en-US" b="1" i="1" smtClean="0">
                            <a:latin typeface="Cambria Math"/>
                          </a:rPr>
                          <m:t>！</m:t>
                        </m:r>
                        <m:r>
                          <a:rPr lang="en-US" altLang="zh-CN" b="1" i="1" smtClean="0">
                            <a:latin typeface="Cambria Math"/>
                          </a:rPr>
                          <m:t>𝟐</m:t>
                        </m:r>
                        <m:r>
                          <a:rPr lang="zh-CN" altLang="en-US" b="1" i="1" smtClean="0">
                            <a:latin typeface="Cambria Math"/>
                          </a:rPr>
                          <m:t>！</m:t>
                        </m:r>
                      </m:den>
                    </m:f>
                    <m:r>
                      <a:rPr lang="en-US" altLang="zh-CN" b="1" i="1" smtClean="0">
                        <a:latin typeface="Cambria Math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</a:rPr>
                      <m:t>𝟏𝟎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种全排列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. </a:t>
                </a:r>
              </a:p>
              <a:p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zh-CN" altLang="en-US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blipFill rotWithShape="1">
                <a:blip r:embed="rId2"/>
                <a:stretch>
                  <a:fillRect l="-333" t="-18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BC744222-B38E-4A85-8951-6D608739429A}" type="slidenum">
              <a:rPr lang="zh-CN" altLang="en-US" smtClean="0"/>
              <a:pPr>
                <a:defRPr/>
              </a:pPr>
              <a:t>20</a:t>
            </a:fld>
            <a:r>
              <a:rPr lang="zh-CN" altLang="en-US"/>
              <a:t>页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502244"/>
            <a:ext cx="1433068" cy="7176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72" y="3555714"/>
            <a:ext cx="1267985" cy="5580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061" y="3506709"/>
            <a:ext cx="1433068" cy="7176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3506709"/>
            <a:ext cx="1433068" cy="7176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271" y="3571609"/>
            <a:ext cx="1267985" cy="5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08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81348F83-5145-490F-9826-1BA8029F9A8D}" type="slidenum">
              <a:rPr lang="zh-CN" altLang="en-US"/>
              <a:pPr>
                <a:defRPr/>
              </a:pPr>
              <a:t>21</a:t>
            </a:fld>
            <a:r>
              <a:rPr lang="zh-CN" altLang="en-US"/>
              <a:t>页</a:t>
            </a:r>
          </a:p>
        </p:txBody>
      </p:sp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latin typeface="Times New Roman" pitchFamily="18" charset="0"/>
              </a:rPr>
              <a:t>8.1 </a:t>
            </a:r>
            <a:r>
              <a:rPr lang="zh-CN" altLang="en-US">
                <a:latin typeface="Times New Roman" pitchFamily="18" charset="0"/>
              </a:rPr>
              <a:t>排列组合与二项式定理</a:t>
            </a:r>
            <a:r>
              <a:rPr lang="zh-CN" altLang="en-US"/>
              <a:t> 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</p:txBody>
      </p:sp>
      <p:grpSp>
        <p:nvGrpSpPr>
          <p:cNvPr id="35845" name="Group 4"/>
          <p:cNvGrpSpPr>
            <a:grpSpLocks/>
          </p:cNvGrpSpPr>
          <p:nvPr/>
        </p:nvGrpSpPr>
        <p:grpSpPr bwMode="auto">
          <a:xfrm>
            <a:off x="1042988" y="1365250"/>
            <a:ext cx="5410200" cy="712788"/>
            <a:chOff x="1152" y="1101"/>
            <a:chExt cx="3408" cy="449"/>
          </a:xfrm>
        </p:grpSpPr>
        <p:grpSp>
          <p:nvGrpSpPr>
            <p:cNvPr id="35871" name="Group 5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35875" name="AutoShape 6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5876" name="AutoShape 7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3192" name="AutoShape 8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35872" name="Line 9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73" name="Text Box 10"/>
            <p:cNvSpPr txBox="1">
              <a:spLocks noChangeArrowheads="1"/>
            </p:cNvSpPr>
            <p:nvPr/>
          </p:nvSpPr>
          <p:spPr bwMode="auto">
            <a:xfrm>
              <a:off x="2112" y="1101"/>
              <a:ext cx="11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计数原理</a:t>
              </a:r>
            </a:p>
          </p:txBody>
        </p:sp>
        <p:sp>
          <p:nvSpPr>
            <p:cNvPr id="35874" name="Text Box 11"/>
            <p:cNvSpPr txBox="1">
              <a:spLocks noChangeArrowheads="1"/>
            </p:cNvSpPr>
            <p:nvPr/>
          </p:nvSpPr>
          <p:spPr bwMode="gray">
            <a:xfrm>
              <a:off x="1266" y="1132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1</a:t>
              </a:r>
            </a:p>
          </p:txBody>
        </p:sp>
      </p:grpSp>
      <p:grpSp>
        <p:nvGrpSpPr>
          <p:cNvPr id="35846" name="Group 12"/>
          <p:cNvGrpSpPr>
            <a:grpSpLocks/>
          </p:cNvGrpSpPr>
          <p:nvPr/>
        </p:nvGrpSpPr>
        <p:grpSpPr bwMode="auto">
          <a:xfrm>
            <a:off x="1042988" y="2444750"/>
            <a:ext cx="5410200" cy="712788"/>
            <a:chOff x="1152" y="1677"/>
            <a:chExt cx="3408" cy="449"/>
          </a:xfrm>
        </p:grpSpPr>
        <p:grpSp>
          <p:nvGrpSpPr>
            <p:cNvPr id="35864" name="Group 13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35868" name="AutoShape 14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5869" name="AutoShape 15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3200" name="AutoShape 16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35865" name="Line 17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66" name="Text Box 18"/>
            <p:cNvSpPr txBox="1">
              <a:spLocks noChangeArrowheads="1"/>
            </p:cNvSpPr>
            <p:nvPr/>
          </p:nvSpPr>
          <p:spPr bwMode="auto">
            <a:xfrm>
              <a:off x="2112" y="1677"/>
              <a:ext cx="63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排列</a:t>
              </a:r>
            </a:p>
          </p:txBody>
        </p:sp>
        <p:sp>
          <p:nvSpPr>
            <p:cNvPr id="35867" name="Text Box 19"/>
            <p:cNvSpPr txBox="1">
              <a:spLocks noChangeArrowheads="1"/>
            </p:cNvSpPr>
            <p:nvPr/>
          </p:nvSpPr>
          <p:spPr bwMode="gray">
            <a:xfrm>
              <a:off x="1266" y="1708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2</a:t>
              </a:r>
            </a:p>
          </p:txBody>
        </p:sp>
      </p:grpSp>
      <p:grpSp>
        <p:nvGrpSpPr>
          <p:cNvPr id="35847" name="Group 20"/>
          <p:cNvGrpSpPr>
            <a:grpSpLocks/>
          </p:cNvGrpSpPr>
          <p:nvPr/>
        </p:nvGrpSpPr>
        <p:grpSpPr bwMode="auto">
          <a:xfrm>
            <a:off x="1042988" y="3525838"/>
            <a:ext cx="5410200" cy="712787"/>
            <a:chOff x="1152" y="2239"/>
            <a:chExt cx="3408" cy="449"/>
          </a:xfrm>
        </p:grpSpPr>
        <p:grpSp>
          <p:nvGrpSpPr>
            <p:cNvPr id="35857" name="Group 21"/>
            <p:cNvGrpSpPr>
              <a:grpSpLocks/>
            </p:cNvGrpSpPr>
            <p:nvPr/>
          </p:nvGrpSpPr>
          <p:grpSpPr bwMode="auto">
            <a:xfrm>
              <a:off x="1152" y="2269"/>
              <a:ext cx="480" cy="419"/>
              <a:chOff x="1110" y="2656"/>
              <a:chExt cx="1549" cy="1351"/>
            </a:xfrm>
          </p:grpSpPr>
          <p:sp>
            <p:nvSpPr>
              <p:cNvPr id="35861" name="AutoShape 22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5862" name="AutoShape 23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3208" name="AutoShape 24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35858" name="Line 25"/>
            <p:cNvSpPr>
              <a:spLocks noChangeShapeType="1"/>
            </p:cNvSpPr>
            <p:nvPr/>
          </p:nvSpPr>
          <p:spPr bwMode="auto">
            <a:xfrm>
              <a:off x="1536" y="2653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59" name="Text Box 26"/>
            <p:cNvSpPr txBox="1">
              <a:spLocks noChangeArrowheads="1"/>
            </p:cNvSpPr>
            <p:nvPr/>
          </p:nvSpPr>
          <p:spPr bwMode="auto">
            <a:xfrm>
              <a:off x="2112" y="2239"/>
              <a:ext cx="63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组合</a:t>
              </a:r>
            </a:p>
          </p:txBody>
        </p:sp>
        <p:sp>
          <p:nvSpPr>
            <p:cNvPr id="35860" name="Text Box 27"/>
            <p:cNvSpPr txBox="1">
              <a:spLocks noChangeArrowheads="1"/>
            </p:cNvSpPr>
            <p:nvPr/>
          </p:nvSpPr>
          <p:spPr bwMode="gray">
            <a:xfrm>
              <a:off x="1281" y="2332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3</a:t>
              </a:r>
            </a:p>
          </p:txBody>
        </p:sp>
      </p:grpSp>
      <p:grpSp>
        <p:nvGrpSpPr>
          <p:cNvPr id="35848" name="Group 28"/>
          <p:cNvGrpSpPr>
            <a:grpSpLocks/>
          </p:cNvGrpSpPr>
          <p:nvPr/>
        </p:nvGrpSpPr>
        <p:grpSpPr bwMode="auto">
          <a:xfrm>
            <a:off x="1042988" y="4821238"/>
            <a:ext cx="5410200" cy="712787"/>
            <a:chOff x="1152" y="2815"/>
            <a:chExt cx="3408" cy="449"/>
          </a:xfrm>
        </p:grpSpPr>
        <p:grpSp>
          <p:nvGrpSpPr>
            <p:cNvPr id="35850" name="Group 29"/>
            <p:cNvGrpSpPr>
              <a:grpSpLocks/>
            </p:cNvGrpSpPr>
            <p:nvPr/>
          </p:nvGrpSpPr>
          <p:grpSpPr bwMode="auto">
            <a:xfrm>
              <a:off x="1152" y="2845"/>
              <a:ext cx="480" cy="419"/>
              <a:chOff x="3174" y="2656"/>
              <a:chExt cx="1549" cy="1351"/>
            </a:xfrm>
          </p:grpSpPr>
          <p:sp>
            <p:nvSpPr>
              <p:cNvPr id="35854" name="AutoShape 30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5855" name="AutoShape 31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3216" name="AutoShape 32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35851" name="Line 33"/>
            <p:cNvSpPr>
              <a:spLocks noChangeShapeType="1"/>
            </p:cNvSpPr>
            <p:nvPr/>
          </p:nvSpPr>
          <p:spPr bwMode="auto">
            <a:xfrm>
              <a:off x="1536" y="3229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5852" name="Text Box 34"/>
            <p:cNvSpPr txBox="1">
              <a:spLocks noChangeArrowheads="1"/>
            </p:cNvSpPr>
            <p:nvPr/>
          </p:nvSpPr>
          <p:spPr bwMode="auto">
            <a:xfrm>
              <a:off x="2112" y="2815"/>
              <a:ext cx="140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二项式定理</a:t>
              </a:r>
            </a:p>
          </p:txBody>
        </p:sp>
        <p:sp>
          <p:nvSpPr>
            <p:cNvPr id="35853" name="Text Box 35"/>
            <p:cNvSpPr txBox="1">
              <a:spLocks noChangeArrowheads="1"/>
            </p:cNvSpPr>
            <p:nvPr/>
          </p:nvSpPr>
          <p:spPr bwMode="gray">
            <a:xfrm>
              <a:off x="1281" y="2908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4</a:t>
              </a:r>
            </a:p>
          </p:txBody>
        </p:sp>
      </p:grpSp>
      <p:sp>
        <p:nvSpPr>
          <p:cNvPr id="35849" name="Rectangle 36"/>
          <p:cNvSpPr>
            <a:spLocks noChangeArrowheads="1"/>
          </p:cNvSpPr>
          <p:nvPr/>
        </p:nvSpPr>
        <p:spPr bwMode="auto">
          <a:xfrm>
            <a:off x="900113" y="3429000"/>
            <a:ext cx="4608512" cy="2232025"/>
          </a:xfrm>
          <a:prstGeom prst="rect">
            <a:avLst/>
          </a:prstGeom>
          <a:noFill/>
          <a:ln w="38100" algn="ctr">
            <a:solidFill>
              <a:srgbClr val="00FF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68B77D3-0F1A-4AA1-A09C-122C52E437DB}" type="slidenum">
              <a:rPr lang="zh-CN" altLang="en-US"/>
              <a:pPr>
                <a:defRPr/>
              </a:pPr>
              <a:t>22</a:t>
            </a:fld>
            <a:r>
              <a:rPr lang="zh-CN" altLang="en-US"/>
              <a:t>页</a:t>
            </a:r>
          </a:p>
        </p:txBody>
      </p:sp>
      <p:sp>
        <p:nvSpPr>
          <p:cNvPr id="3686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8.1.3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1.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个出来放成一堆而不考虑其顺序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就是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(combination),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组合个数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记为      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或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约定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: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当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&gt;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</a:p>
        </p:txBody>
      </p:sp>
      <p:graphicFrame>
        <p:nvGraphicFramePr>
          <p:cNvPr id="3686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658109"/>
              </p:ext>
            </p:extLst>
          </p:nvPr>
        </p:nvGraphicFramePr>
        <p:xfrm>
          <a:off x="6427788" y="2924175"/>
          <a:ext cx="539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3446" imgH="152280" progId="Equation.3">
                  <p:embed/>
                </p:oleObj>
              </mc:Choice>
              <mc:Fallback>
                <p:oleObj name="公式" r:id="rId2" imgW="133446" imgH="152280" progId="Equation.3">
                  <p:embed/>
                  <p:pic>
                    <p:nvPicPr>
                      <p:cNvPr id="3686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27788" y="2924175"/>
                        <a:ext cx="539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9" name="Object 4"/>
          <p:cNvGraphicFramePr>
            <a:graphicFrameLocks noChangeAspect="1"/>
          </p:cNvGraphicFramePr>
          <p:nvPr/>
        </p:nvGraphicFramePr>
        <p:xfrm>
          <a:off x="811213" y="3573463"/>
          <a:ext cx="762000" cy="1138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219078" imgH="371520" progId="Equation.3">
                  <p:embed/>
                </p:oleObj>
              </mc:Choice>
              <mc:Fallback>
                <p:oleObj name="公式" r:id="rId4" imgW="219078" imgH="371520" progId="Equation.3">
                  <p:embed/>
                  <p:pic>
                    <p:nvPicPr>
                      <p:cNvPr id="3686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1213" y="3573463"/>
                        <a:ext cx="762000" cy="1138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70" name="Object 5"/>
          <p:cNvGraphicFramePr>
            <a:graphicFrameLocks noChangeAspect="1"/>
          </p:cNvGraphicFramePr>
          <p:nvPr/>
        </p:nvGraphicFramePr>
        <p:xfrm>
          <a:off x="3851275" y="5157788"/>
          <a:ext cx="12065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400067" imgH="152280" progId="Equation.3">
                  <p:embed/>
                </p:oleObj>
              </mc:Choice>
              <mc:Fallback>
                <p:oleObj name="公式" r:id="rId6" imgW="400067" imgH="152280" progId="Equation.3">
                  <p:embed/>
                  <p:pic>
                    <p:nvPicPr>
                      <p:cNvPr id="3687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51275" y="5157788"/>
                        <a:ext cx="12065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71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0267310"/>
              </p:ext>
            </p:extLst>
          </p:nvPr>
        </p:nvGraphicFramePr>
        <p:xfrm>
          <a:off x="3834487" y="5757863"/>
          <a:ext cx="22225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800134" imgH="152280" progId="Equation.3">
                  <p:embed/>
                </p:oleObj>
              </mc:Choice>
              <mc:Fallback>
                <p:oleObj name="公式" r:id="rId8" imgW="800134" imgH="152280" progId="Equation.3">
                  <p:embed/>
                  <p:pic>
                    <p:nvPicPr>
                      <p:cNvPr id="3687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4487" y="5757863"/>
                        <a:ext cx="22225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72" name="Line 7"/>
          <p:cNvSpPr>
            <a:spLocks noChangeShapeType="1"/>
          </p:cNvSpPr>
          <p:nvPr/>
        </p:nvSpPr>
        <p:spPr bwMode="auto">
          <a:xfrm>
            <a:off x="6443663" y="3644900"/>
            <a:ext cx="649287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73" name="Line 8"/>
          <p:cNvSpPr>
            <a:spLocks noChangeShapeType="1"/>
          </p:cNvSpPr>
          <p:nvPr/>
        </p:nvSpPr>
        <p:spPr bwMode="auto">
          <a:xfrm>
            <a:off x="7740650" y="3644900"/>
            <a:ext cx="1008063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74" name="Line 9"/>
          <p:cNvSpPr>
            <a:spLocks noChangeShapeType="1"/>
          </p:cNvSpPr>
          <p:nvPr/>
        </p:nvSpPr>
        <p:spPr bwMode="auto">
          <a:xfrm>
            <a:off x="827088" y="4797425"/>
            <a:ext cx="649287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8FD4AA5B-7E70-48D7-9A83-AE4697E0A23D}" type="slidenum">
              <a:rPr lang="zh-CN" altLang="en-US"/>
              <a:pPr>
                <a:defRPr/>
              </a:pPr>
              <a:t>23</a:t>
            </a:fld>
            <a:r>
              <a:rPr lang="zh-CN" altLang="en-US"/>
              <a:t>页</a:t>
            </a:r>
          </a:p>
        </p:txBody>
      </p:sp>
      <p:sp>
        <p:nvSpPr>
          <p:cNvPr id="3789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由于一个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组合可以得到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!</a:t>
            </a:r>
            <a:r>
              <a:rPr lang="zh-CN" altLang="en-US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排列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，根据乘法原理有下述结论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8-3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思考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如何让计算机产生出所有这样的组合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</a:p>
        </p:txBody>
      </p:sp>
      <p:graphicFrame>
        <p:nvGraphicFramePr>
          <p:cNvPr id="37892" name="Object 3"/>
          <p:cNvGraphicFramePr>
            <a:graphicFrameLocks noChangeAspect="1"/>
          </p:cNvGraphicFramePr>
          <p:nvPr/>
        </p:nvGraphicFramePr>
        <p:xfrm>
          <a:off x="2843213" y="2060575"/>
          <a:ext cx="32385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209655" imgH="362070" progId="Equation.3">
                  <p:embed/>
                </p:oleObj>
              </mc:Choice>
              <mc:Fallback>
                <p:oleObj name="公式" r:id="rId2" imgW="1209655" imgH="362070" progId="Equation.3">
                  <p:embed/>
                  <p:pic>
                    <p:nvPicPr>
                      <p:cNvPr id="3789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213" y="2060575"/>
                        <a:ext cx="3238500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3" name="Rectangle 4"/>
          <p:cNvSpPr>
            <a:spLocks noChangeArrowheads="1"/>
          </p:cNvSpPr>
          <p:nvPr/>
        </p:nvSpPr>
        <p:spPr bwMode="auto">
          <a:xfrm>
            <a:off x="2700338" y="1844675"/>
            <a:ext cx="3673475" cy="1584325"/>
          </a:xfrm>
          <a:prstGeom prst="rect">
            <a:avLst/>
          </a:prstGeom>
          <a:noFill/>
          <a:ln w="3810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318B4CF-4F0B-449D-BAE1-293549A57573}" type="slidenum">
              <a:rPr lang="zh-CN" altLang="en-US"/>
              <a:pPr>
                <a:defRPr/>
              </a:pPr>
              <a:t>24</a:t>
            </a:fld>
            <a:r>
              <a:rPr lang="zh-CN" altLang="en-US"/>
              <a:t>页</a:t>
            </a:r>
          </a:p>
        </p:txBody>
      </p:sp>
      <p:sp>
        <p:nvSpPr>
          <p:cNvPr id="3891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2.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可重组合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如果从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solidFill>
                  <a:schemeClr val="accent2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可重复地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取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个元素而不考虑其顺序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就是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个元素的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b="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可重组合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(combination with repetition)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，这样的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组合个数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记为        或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3891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0966674"/>
              </p:ext>
            </p:extLst>
          </p:nvPr>
        </p:nvGraphicFramePr>
        <p:xfrm>
          <a:off x="3203848" y="3356992"/>
          <a:ext cx="539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3446" imgH="152280" progId="Equation.3">
                  <p:embed/>
                </p:oleObj>
              </mc:Choice>
              <mc:Fallback>
                <p:oleObj name="公式" r:id="rId2" imgW="133446" imgH="152280" progId="Equation.3">
                  <p:embed/>
                  <p:pic>
                    <p:nvPicPr>
                      <p:cNvPr id="3891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848" y="3356992"/>
                        <a:ext cx="539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49B76D10-6DDE-408E-A28B-99C1E418530B}" type="slidenum">
              <a:rPr lang="zh-CN" altLang="en-US"/>
              <a:pPr>
                <a:defRPr/>
              </a:pPr>
              <a:t>25</a:t>
            </a:fld>
            <a:r>
              <a:rPr lang="zh-CN" altLang="en-US"/>
              <a:t>页</a:t>
            </a:r>
          </a:p>
        </p:txBody>
      </p:sp>
      <p:sp>
        <p:nvSpPr>
          <p:cNvPr id="3993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 dirty="0">
                <a:latin typeface="Times New Roman" pitchFamily="18" charset="0"/>
              </a:rPr>
              <a:t>A</a:t>
            </a:r>
            <a:r>
              <a:rPr lang="en-US" altLang="zh-CN" dirty="0">
                <a:latin typeface="Times New Roman" pitchFamily="18" charset="0"/>
              </a:rPr>
              <a:t> = {1, 2, 3},</a:t>
            </a:r>
            <a:r>
              <a:rPr lang="en-US" altLang="zh-CN" i="1" dirty="0">
                <a:latin typeface="Times New Roman" pitchFamily="18" charset="0"/>
              </a:rPr>
              <a:t> n = </a:t>
            </a:r>
            <a:r>
              <a:rPr lang="en-US" altLang="zh-CN" dirty="0">
                <a:latin typeface="Times New Roman" pitchFamily="18" charset="0"/>
              </a:rPr>
              <a:t>3</a:t>
            </a:r>
            <a:r>
              <a:rPr lang="en-US" altLang="zh-CN" i="1" dirty="0">
                <a:latin typeface="Times New Roman" pitchFamily="18" charset="0"/>
              </a:rPr>
              <a:t>, r = </a:t>
            </a:r>
            <a:r>
              <a:rPr lang="en-US" altLang="zh-CN" dirty="0">
                <a:latin typeface="Times New Roman" pitchFamily="18" charset="0"/>
              </a:rPr>
              <a:t>3: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</a:rPr>
              <a:t>{1, 1, 1},  {1, 1, 2},   {1, 1, 3},   {1, 2, 2},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</a:rPr>
              <a:t>{1, 2, 3},  {1, 3, 3},   {2, 2, 2},    {2, 2, 3},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</a:rPr>
              <a:t>{2, 3, 3},  {3, 3, 3}.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 dirty="0">
                <a:latin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</a:rPr>
              <a:t>≤</a:t>
            </a:r>
            <a:r>
              <a:rPr lang="en-US" altLang="zh-CN" i="1" dirty="0">
                <a:latin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</a:rPr>
              <a:t>≤</a:t>
            </a:r>
            <a:r>
              <a:rPr lang="en-US" altLang="zh-CN" i="1" dirty="0">
                <a:latin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</a:rPr>
              <a:t>3</a:t>
            </a:r>
            <a:r>
              <a:rPr lang="en-US" altLang="zh-CN" dirty="0">
                <a:latin typeface="Times New Roman" pitchFamily="18" charset="0"/>
              </a:rPr>
              <a:t>?  {1, 2, 2}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 dirty="0">
                <a:latin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</a:rPr>
              <a:t>≤</a:t>
            </a:r>
            <a:r>
              <a:rPr lang="en-US" altLang="zh-CN" i="1" dirty="0">
                <a:latin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</a:rPr>
              <a:t>≤</a:t>
            </a:r>
            <a:r>
              <a:rPr lang="en-US" altLang="zh-CN" i="1" dirty="0">
                <a:latin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</a:rPr>
              <a:t>3</a:t>
            </a:r>
            <a:r>
              <a:rPr lang="en-US" altLang="zh-CN" dirty="0">
                <a:latin typeface="Times New Roman" pitchFamily="18" charset="0"/>
              </a:rPr>
              <a:t>?  {1, 3, 4}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976DAB3D-3A37-4B97-8B85-14B9C41A8163}" type="slidenum">
              <a:rPr lang="zh-CN" altLang="en-US"/>
              <a:pPr>
                <a:defRPr/>
              </a:pPr>
              <a:t>26</a:t>
            </a:fld>
            <a:r>
              <a:rPr lang="zh-CN" altLang="en-US"/>
              <a:t>页</a:t>
            </a:r>
          </a:p>
        </p:txBody>
      </p:sp>
      <p:sp>
        <p:nvSpPr>
          <p:cNvPr id="40963" name="Rectangle 2"/>
          <p:cNvSpPr>
            <a:spLocks noGrp="1" noChangeArrowheads="1"/>
          </p:cNvSpPr>
          <p:nvPr>
            <p:ph/>
          </p:nvPr>
        </p:nvSpPr>
        <p:spPr>
          <a:xfrm>
            <a:off x="0" y="0"/>
            <a:ext cx="9144000" cy="6240463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8-4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Remark 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一一对应是组合计数常用的解题技巧之一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  <p:graphicFrame>
        <p:nvGraphicFramePr>
          <p:cNvPr id="4096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7328092"/>
              </p:ext>
            </p:extLst>
          </p:nvPr>
        </p:nvGraphicFramePr>
        <p:xfrm>
          <a:off x="3203848" y="620688"/>
          <a:ext cx="2211445" cy="72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647779" imgH="152280" progId="Equation.3">
                  <p:embed/>
                </p:oleObj>
              </mc:Choice>
              <mc:Fallback>
                <p:oleObj name="公式" r:id="rId2" imgW="647779" imgH="152280" progId="Equation.3">
                  <p:embed/>
                  <p:pic>
                    <p:nvPicPr>
                      <p:cNvPr id="4096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848" y="620688"/>
                        <a:ext cx="2211445" cy="72062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Rectangle 4"/>
          <p:cNvSpPr>
            <a:spLocks noChangeArrowheads="1"/>
          </p:cNvSpPr>
          <p:nvPr/>
        </p:nvSpPr>
        <p:spPr bwMode="auto">
          <a:xfrm>
            <a:off x="3132138" y="549275"/>
            <a:ext cx="2232025" cy="935038"/>
          </a:xfrm>
          <a:prstGeom prst="rect">
            <a:avLst/>
          </a:prstGeom>
          <a:noFill/>
          <a:ln w="3810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DD4D6166-1B69-4700-AC1A-784A34C20A8A}" type="slidenum">
              <a:rPr lang="zh-CN" altLang="en-US"/>
              <a:pPr>
                <a:defRPr/>
              </a:pPr>
              <a:t>27</a:t>
            </a:fld>
            <a:r>
              <a:rPr lang="zh-CN" altLang="en-US"/>
              <a:t>页</a:t>
            </a:r>
          </a:p>
        </p:txBody>
      </p:sp>
      <p:sp>
        <p:nvSpPr>
          <p:cNvPr id="41987" name="Rectangle 2"/>
          <p:cNvSpPr>
            <a:spLocks noGrp="1" noChangeArrowheads="1"/>
          </p:cNvSpPr>
          <p:nvPr>
            <p:ph/>
          </p:nvPr>
        </p:nvSpPr>
        <p:spPr>
          <a:xfrm>
            <a:off x="0" y="44624"/>
            <a:ext cx="9144000" cy="6429201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Proof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(Euler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证法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不妨设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个不同元素分别为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1, 2,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可重复选取的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个元素为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 err="1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≤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≤…≤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记</a:t>
            </a:r>
            <a:r>
              <a:rPr lang="zh-Hans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+ 1, … ,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=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 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- 1),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于是得到另外一个组合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i="1" baseline="-25000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显然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                         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{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}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构成的集合到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{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}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构成的集合的一一对应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dirty="0">
                <a:solidFill>
                  <a:srgbClr val="FF0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).</a:t>
            </a:r>
          </a:p>
        </p:txBody>
      </p:sp>
      <p:graphicFrame>
        <p:nvGraphicFramePr>
          <p:cNvPr id="4198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401821"/>
              </p:ext>
            </p:extLst>
          </p:nvPr>
        </p:nvGraphicFramePr>
        <p:xfrm>
          <a:off x="2195736" y="4221088"/>
          <a:ext cx="4320480" cy="712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352556" imgH="142830" progId="Equation.3">
                  <p:embed/>
                </p:oleObj>
              </mc:Choice>
              <mc:Fallback>
                <p:oleObj name="公式" r:id="rId2" imgW="1352556" imgH="142830" progId="Equation.3">
                  <p:embed/>
                  <p:pic>
                    <p:nvPicPr>
                      <p:cNvPr id="4198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736" y="4221088"/>
                        <a:ext cx="4320480" cy="7123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5C85626E-152E-4C87-9CFE-8DE4759CAE30}" type="slidenum">
              <a:rPr lang="zh-CN" altLang="en-US"/>
              <a:pPr>
                <a:defRPr/>
              </a:pPr>
              <a:t>28</a:t>
            </a:fld>
            <a:r>
              <a:rPr lang="zh-CN" altLang="en-US"/>
              <a:t>页</a:t>
            </a:r>
          </a:p>
        </p:txBody>
      </p:sp>
      <p:sp>
        <p:nvSpPr>
          <p:cNvPr id="4301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于是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组合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 err="1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的个数与</a:t>
            </a:r>
            <a:r>
              <a:rPr lang="zh-CN" altLang="en-US" dirty="0">
                <a:solidFill>
                  <a:srgbClr val="FFC0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组合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i="1" baseline="-25000" dirty="0" err="1">
                <a:solidFill>
                  <a:srgbClr val="FFC0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的个数</a:t>
            </a:r>
            <a:r>
              <a:rPr lang="zh-CN" altLang="en-US" dirty="0">
                <a:solidFill>
                  <a:srgbClr val="FFFF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相同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 ,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d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是在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1, 2,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+ 1,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- 1)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</a:t>
            </a:r>
            <a:r>
              <a:rPr lang="en-US" altLang="zh-CN" i="1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1</a:t>
            </a:r>
            <a:r>
              <a:rPr lang="zh-CN" altLang="en-US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个不同的元素的</a:t>
            </a:r>
            <a:r>
              <a:rPr lang="en-US" altLang="zh-CN" i="1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en-US" altLang="zh-CN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</a:t>
            </a:r>
            <a:r>
              <a:rPr lang="zh-CN" altLang="en-US" u="sng" dirty="0">
                <a:solidFill>
                  <a:schemeClr val="bg1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其个数为</a:t>
            </a:r>
          </a:p>
          <a:p>
            <a:pPr eaLnBrk="1" hangingPunct="1"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8555622"/>
              </p:ext>
            </p:extLst>
          </p:nvPr>
        </p:nvGraphicFramePr>
        <p:xfrm>
          <a:off x="3635375" y="4005063"/>
          <a:ext cx="1728713" cy="998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342799" imgH="152280" progId="Equation.3">
                  <p:embed/>
                </p:oleObj>
              </mc:Choice>
              <mc:Fallback>
                <p:oleObj name="公式" r:id="rId2" imgW="342799" imgH="152280" progId="Equation.3">
                  <p:embed/>
                  <p:pic>
                    <p:nvPicPr>
                      <p:cNvPr id="4301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375" y="4005063"/>
                        <a:ext cx="1728713" cy="998737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C00000"/>
                        </a:solidFill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99CCE27-721B-429C-A9D0-F7AC415A9E66}" type="slidenum">
              <a:rPr lang="zh-CN" altLang="en-US"/>
              <a:pPr>
                <a:defRPr/>
              </a:pPr>
              <a:t>2</a:t>
            </a:fld>
            <a:r>
              <a:rPr lang="zh-CN" altLang="en-US"/>
              <a:t>页</a:t>
            </a: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olidFill>
                  <a:schemeClr val="bg1"/>
                </a:solidFill>
                <a:latin typeface="Times New Roman" pitchFamily="18" charset="0"/>
              </a:rPr>
              <a:t>8.1 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排列组合与二项式定理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</p:txBody>
      </p:sp>
      <p:grpSp>
        <p:nvGrpSpPr>
          <p:cNvPr id="10245" name="Group 4"/>
          <p:cNvGrpSpPr>
            <a:grpSpLocks/>
          </p:cNvGrpSpPr>
          <p:nvPr/>
        </p:nvGrpSpPr>
        <p:grpSpPr bwMode="auto">
          <a:xfrm>
            <a:off x="1042988" y="1365250"/>
            <a:ext cx="5410200" cy="712788"/>
            <a:chOff x="1152" y="1101"/>
            <a:chExt cx="3408" cy="449"/>
          </a:xfrm>
        </p:grpSpPr>
        <p:grpSp>
          <p:nvGrpSpPr>
            <p:cNvPr id="10271" name="Group 5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10275" name="AutoShape 6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76" name="AutoShape 7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3800" name="AutoShape 8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0272" name="Line 9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73" name="Text Box 10"/>
            <p:cNvSpPr txBox="1">
              <a:spLocks noChangeArrowheads="1"/>
            </p:cNvSpPr>
            <p:nvPr/>
          </p:nvSpPr>
          <p:spPr bwMode="auto">
            <a:xfrm>
              <a:off x="2112" y="1101"/>
              <a:ext cx="11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计数原理</a:t>
              </a:r>
            </a:p>
          </p:txBody>
        </p:sp>
        <p:sp>
          <p:nvSpPr>
            <p:cNvPr id="10274" name="Text Box 11"/>
            <p:cNvSpPr txBox="1">
              <a:spLocks noChangeArrowheads="1"/>
            </p:cNvSpPr>
            <p:nvPr/>
          </p:nvSpPr>
          <p:spPr bwMode="gray">
            <a:xfrm>
              <a:off x="1266" y="1132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1</a:t>
              </a:r>
            </a:p>
          </p:txBody>
        </p:sp>
      </p:grpSp>
      <p:grpSp>
        <p:nvGrpSpPr>
          <p:cNvPr id="10246" name="Group 12"/>
          <p:cNvGrpSpPr>
            <a:grpSpLocks/>
          </p:cNvGrpSpPr>
          <p:nvPr/>
        </p:nvGrpSpPr>
        <p:grpSpPr bwMode="auto">
          <a:xfrm>
            <a:off x="1042988" y="2444750"/>
            <a:ext cx="5410200" cy="712788"/>
            <a:chOff x="1152" y="1677"/>
            <a:chExt cx="3408" cy="449"/>
          </a:xfrm>
        </p:grpSpPr>
        <p:grpSp>
          <p:nvGrpSpPr>
            <p:cNvPr id="10264" name="Group 13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10268" name="AutoShape 14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69" name="AutoShape 15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3808" name="AutoShape 16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0265" name="Line 17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66" name="Text Box 18"/>
            <p:cNvSpPr txBox="1">
              <a:spLocks noChangeArrowheads="1"/>
            </p:cNvSpPr>
            <p:nvPr/>
          </p:nvSpPr>
          <p:spPr bwMode="auto">
            <a:xfrm>
              <a:off x="2112" y="1677"/>
              <a:ext cx="63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排列</a:t>
              </a:r>
            </a:p>
          </p:txBody>
        </p:sp>
        <p:sp>
          <p:nvSpPr>
            <p:cNvPr id="10267" name="Text Box 19"/>
            <p:cNvSpPr txBox="1">
              <a:spLocks noChangeArrowheads="1"/>
            </p:cNvSpPr>
            <p:nvPr/>
          </p:nvSpPr>
          <p:spPr bwMode="gray">
            <a:xfrm>
              <a:off x="1266" y="1708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2</a:t>
              </a:r>
            </a:p>
          </p:txBody>
        </p:sp>
      </p:grpSp>
      <p:grpSp>
        <p:nvGrpSpPr>
          <p:cNvPr id="10247" name="Group 20"/>
          <p:cNvGrpSpPr>
            <a:grpSpLocks/>
          </p:cNvGrpSpPr>
          <p:nvPr/>
        </p:nvGrpSpPr>
        <p:grpSpPr bwMode="auto">
          <a:xfrm>
            <a:off x="1042988" y="3525838"/>
            <a:ext cx="5410200" cy="712787"/>
            <a:chOff x="1152" y="2239"/>
            <a:chExt cx="3408" cy="449"/>
          </a:xfrm>
        </p:grpSpPr>
        <p:grpSp>
          <p:nvGrpSpPr>
            <p:cNvPr id="10257" name="Group 21"/>
            <p:cNvGrpSpPr>
              <a:grpSpLocks/>
            </p:cNvGrpSpPr>
            <p:nvPr/>
          </p:nvGrpSpPr>
          <p:grpSpPr bwMode="auto">
            <a:xfrm>
              <a:off x="1152" y="2269"/>
              <a:ext cx="480" cy="419"/>
              <a:chOff x="1110" y="2656"/>
              <a:chExt cx="1549" cy="1351"/>
            </a:xfrm>
          </p:grpSpPr>
          <p:sp>
            <p:nvSpPr>
              <p:cNvPr id="10261" name="AutoShape 22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62" name="AutoShape 23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3816" name="AutoShape 24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0258" name="Line 25"/>
            <p:cNvSpPr>
              <a:spLocks noChangeShapeType="1"/>
            </p:cNvSpPr>
            <p:nvPr/>
          </p:nvSpPr>
          <p:spPr bwMode="auto">
            <a:xfrm>
              <a:off x="1536" y="2653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9" name="Text Box 26"/>
            <p:cNvSpPr txBox="1">
              <a:spLocks noChangeArrowheads="1"/>
            </p:cNvSpPr>
            <p:nvPr/>
          </p:nvSpPr>
          <p:spPr bwMode="auto">
            <a:xfrm>
              <a:off x="2112" y="2239"/>
              <a:ext cx="630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组合</a:t>
              </a:r>
            </a:p>
          </p:txBody>
        </p:sp>
        <p:sp>
          <p:nvSpPr>
            <p:cNvPr id="10260" name="Text Box 27"/>
            <p:cNvSpPr txBox="1">
              <a:spLocks noChangeArrowheads="1"/>
            </p:cNvSpPr>
            <p:nvPr/>
          </p:nvSpPr>
          <p:spPr bwMode="gray">
            <a:xfrm>
              <a:off x="1281" y="2332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3</a:t>
              </a:r>
            </a:p>
          </p:txBody>
        </p:sp>
      </p:grpSp>
      <p:grpSp>
        <p:nvGrpSpPr>
          <p:cNvPr id="10248" name="Group 28"/>
          <p:cNvGrpSpPr>
            <a:grpSpLocks/>
          </p:cNvGrpSpPr>
          <p:nvPr/>
        </p:nvGrpSpPr>
        <p:grpSpPr bwMode="auto">
          <a:xfrm>
            <a:off x="1042988" y="4821238"/>
            <a:ext cx="5410200" cy="712787"/>
            <a:chOff x="1152" y="2815"/>
            <a:chExt cx="3408" cy="449"/>
          </a:xfrm>
        </p:grpSpPr>
        <p:grpSp>
          <p:nvGrpSpPr>
            <p:cNvPr id="10250" name="Group 29"/>
            <p:cNvGrpSpPr>
              <a:grpSpLocks/>
            </p:cNvGrpSpPr>
            <p:nvPr/>
          </p:nvGrpSpPr>
          <p:grpSpPr bwMode="auto">
            <a:xfrm>
              <a:off x="1152" y="2845"/>
              <a:ext cx="480" cy="419"/>
              <a:chOff x="3174" y="2656"/>
              <a:chExt cx="1549" cy="1351"/>
            </a:xfrm>
          </p:grpSpPr>
          <p:sp>
            <p:nvSpPr>
              <p:cNvPr id="10254" name="AutoShape 30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55" name="AutoShape 31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3824" name="AutoShape 32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0251" name="Line 33"/>
            <p:cNvSpPr>
              <a:spLocks noChangeShapeType="1"/>
            </p:cNvSpPr>
            <p:nvPr/>
          </p:nvSpPr>
          <p:spPr bwMode="auto">
            <a:xfrm>
              <a:off x="1536" y="3229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52" name="Text Box 34"/>
            <p:cNvSpPr txBox="1">
              <a:spLocks noChangeArrowheads="1"/>
            </p:cNvSpPr>
            <p:nvPr/>
          </p:nvSpPr>
          <p:spPr bwMode="auto">
            <a:xfrm>
              <a:off x="2112" y="2815"/>
              <a:ext cx="140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二项式定理</a:t>
              </a:r>
            </a:p>
          </p:txBody>
        </p:sp>
        <p:sp>
          <p:nvSpPr>
            <p:cNvPr id="10253" name="Text Box 35"/>
            <p:cNvSpPr txBox="1">
              <a:spLocks noChangeArrowheads="1"/>
            </p:cNvSpPr>
            <p:nvPr/>
          </p:nvSpPr>
          <p:spPr bwMode="gray">
            <a:xfrm>
              <a:off x="1281" y="2908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4</a:t>
              </a:r>
            </a:p>
          </p:txBody>
        </p:sp>
      </p:grpSp>
      <p:sp>
        <p:nvSpPr>
          <p:cNvPr id="10249" name="Rectangle 37"/>
          <p:cNvSpPr>
            <a:spLocks noChangeArrowheads="1"/>
          </p:cNvSpPr>
          <p:nvPr/>
        </p:nvSpPr>
        <p:spPr bwMode="auto">
          <a:xfrm>
            <a:off x="900113" y="1125538"/>
            <a:ext cx="4103687" cy="2232025"/>
          </a:xfrm>
          <a:prstGeom prst="rect">
            <a:avLst/>
          </a:prstGeom>
          <a:noFill/>
          <a:ln w="38100" algn="ctr">
            <a:solidFill>
              <a:srgbClr val="00FF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20DE8A6-AD94-867E-F302-04BAC51001B2}"/>
              </a:ext>
            </a:extLst>
          </p:cNvPr>
          <p:cNvSpPr>
            <a:spLocks noGrp="1"/>
          </p:cNvSpPr>
          <p:nvPr>
            <p:ph/>
          </p:nvPr>
        </p:nvSpPr>
        <p:spPr/>
        <p:txBody>
          <a:bodyPr/>
          <a:lstStyle/>
          <a:p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8-2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有一大筐水果，包括为数众多的苹果、橙子和梨。允许每位同学选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4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个水果，每个品种可重复选择，问有多少种不同的选法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</a:p>
          <a:p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** | * | *                2×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🍎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+1 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🍊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+1×</a:t>
            </a:r>
          </a:p>
          <a:p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* |  | ***                1×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🍎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+0 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🍊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+3×</a:t>
            </a:r>
          </a:p>
          <a:p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* | * | **                1×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🍎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+1 ×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🍊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+2×</a:t>
            </a:r>
          </a:p>
          <a:p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......</a:t>
            </a:r>
          </a:p>
          <a:p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Ans:  15</a:t>
            </a:r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58CA770-C6F3-156F-F45B-2719262FF6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168AD848-41B0-48B7-914D-25780B3B774F}" type="slidenum">
              <a:rPr lang="zh-CN" altLang="en-US" smtClean="0"/>
              <a:pPr>
                <a:defRPr/>
              </a:pPr>
              <a:t>29</a:t>
            </a:fld>
            <a:r>
              <a:rPr lang="zh-CN" altLang="en-US"/>
              <a:t>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D8F760-321B-B26A-0FFF-9D4BB69F7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188" y="2466608"/>
            <a:ext cx="367979" cy="51568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4DD972-61C9-8ED7-1B77-27FAA8462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708" y="3098184"/>
            <a:ext cx="367979" cy="51568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9A7633-66D3-162D-3B07-F1FFA627D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666" y="3729760"/>
            <a:ext cx="367979" cy="51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8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26F4A91-B570-4D8D-AB47-F1192D1045F9}" type="slidenum">
              <a:rPr lang="zh-CN" altLang="en-US"/>
              <a:pPr>
                <a:defRPr/>
              </a:pPr>
              <a:t>30</a:t>
            </a:fld>
            <a:r>
              <a:rPr lang="zh-CN" altLang="en-US"/>
              <a:t>页</a:t>
            </a:r>
          </a:p>
        </p:txBody>
      </p:sp>
      <p:sp>
        <p:nvSpPr>
          <p:cNvPr id="4608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8-1  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从为数众多的一元币、五元币、十元币、五十元币和一百元币中选取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6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张出来，有多少种选取方式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C74D809-59C3-47F7-8E85-76ADD886BD3B}" type="slidenum">
              <a:rPr lang="zh-CN" altLang="en-US"/>
              <a:pPr>
                <a:defRPr/>
              </a:pPr>
              <a:t>31</a:t>
            </a:fld>
            <a:r>
              <a:rPr lang="zh-CN" altLang="en-US"/>
              <a:t>页</a:t>
            </a:r>
          </a:p>
        </p:txBody>
      </p:sp>
      <p:sp>
        <p:nvSpPr>
          <p:cNvPr id="4710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</a:rPr>
              <a:t>Solution  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根据题意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就是从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5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个不同的元素中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可重复地取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6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个元素而不考虑其顺序的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6-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可重组合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其组合个数为</a:t>
            </a: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</a:endParaRPr>
          </a:p>
        </p:txBody>
      </p:sp>
      <p:graphicFrame>
        <p:nvGraphicFramePr>
          <p:cNvPr id="4710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6131132"/>
              </p:ext>
            </p:extLst>
          </p:nvPr>
        </p:nvGraphicFramePr>
        <p:xfrm>
          <a:off x="2195736" y="2697555"/>
          <a:ext cx="3528392" cy="80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971668" imgH="152280" progId="Equation.3">
                  <p:embed/>
                </p:oleObj>
              </mc:Choice>
              <mc:Fallback>
                <p:oleObj name="公式" r:id="rId2" imgW="971668" imgH="152280" progId="Equation.3">
                  <p:embed/>
                  <p:pic>
                    <p:nvPicPr>
                      <p:cNvPr id="4710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736" y="2697555"/>
                        <a:ext cx="3528392" cy="80345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10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353036"/>
              </p:ext>
            </p:extLst>
          </p:nvPr>
        </p:nvGraphicFramePr>
        <p:xfrm>
          <a:off x="2916238" y="3716337"/>
          <a:ext cx="5040138" cy="1167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1600268" imgH="304830" progId="Equation.3">
                  <p:embed/>
                </p:oleObj>
              </mc:Choice>
              <mc:Fallback>
                <p:oleObj name="公式" r:id="rId4" imgW="1600268" imgH="304830" progId="Equation.3">
                  <p:embed/>
                  <p:pic>
                    <p:nvPicPr>
                      <p:cNvPr id="4710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3716337"/>
                        <a:ext cx="5040138" cy="11671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DA8E272-307D-46DE-BC5E-720B03533385}" type="slidenum">
              <a:rPr lang="zh-CN" altLang="en-US"/>
              <a:pPr>
                <a:defRPr/>
              </a:pPr>
              <a:t>32</a:t>
            </a:fld>
            <a:r>
              <a:rPr lang="zh-CN" altLang="en-US"/>
              <a:t>页</a:t>
            </a:r>
          </a:p>
        </p:txBody>
      </p:sp>
      <p:sp>
        <p:nvSpPr>
          <p:cNvPr id="4813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与组合有关的恒等式有近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1000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下面是常用的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个组合恒等式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可采用组合的计算公式定理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8-3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加以证明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也可以根据组合的意义进行“</a:t>
            </a:r>
            <a:r>
              <a:rPr lang="zh-CN" altLang="en-US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组合证明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”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(1)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对称公式</a:t>
            </a: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(2)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加法公式 </a:t>
            </a:r>
          </a:p>
          <a:p>
            <a:pPr eaLnBrk="1" hangingPunct="1"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4813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822959"/>
              </p:ext>
            </p:extLst>
          </p:nvPr>
        </p:nvGraphicFramePr>
        <p:xfrm>
          <a:off x="3059832" y="3212976"/>
          <a:ext cx="2058927" cy="72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599965" imgH="152280" progId="Equation.3">
                  <p:embed/>
                </p:oleObj>
              </mc:Choice>
              <mc:Fallback>
                <p:oleObj name="公式" r:id="rId2" imgW="599965" imgH="152280" progId="Equation.3">
                  <p:embed/>
                  <p:pic>
                    <p:nvPicPr>
                      <p:cNvPr id="4813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9832" y="3212976"/>
                        <a:ext cx="2058927" cy="7206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3775599"/>
              </p:ext>
            </p:extLst>
          </p:nvPr>
        </p:nvGraphicFramePr>
        <p:xfrm>
          <a:off x="2703495" y="5229200"/>
          <a:ext cx="3164649" cy="72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971668" imgH="152280" progId="Equation.3">
                  <p:embed/>
                </p:oleObj>
              </mc:Choice>
              <mc:Fallback>
                <p:oleObj name="公式" r:id="rId4" imgW="971668" imgH="152280" progId="Equation.3">
                  <p:embed/>
                  <p:pic>
                    <p:nvPicPr>
                      <p:cNvPr id="4813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3495" y="5229200"/>
                        <a:ext cx="3164649" cy="720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95AEDB19-1DE2-40D0-8038-B2815408AF3B}" type="slidenum">
              <a:rPr lang="zh-CN" altLang="en-US"/>
              <a:pPr>
                <a:defRPr/>
              </a:pPr>
              <a:t>33</a:t>
            </a:fld>
            <a:r>
              <a:rPr lang="zh-CN" altLang="en-US"/>
              <a:t>页</a:t>
            </a:r>
          </a:p>
        </p:txBody>
      </p:sp>
      <p:sp>
        <p:nvSpPr>
          <p:cNvPr id="4915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8.1.4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二项式定理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与组合密切相关的是下述二项式定理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8-5(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二项式定理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设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为正整数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则对于任意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和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y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4915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317949"/>
              </p:ext>
            </p:extLst>
          </p:nvPr>
        </p:nvGraphicFramePr>
        <p:xfrm>
          <a:off x="325499" y="3284538"/>
          <a:ext cx="8783005" cy="864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4762444" imgH="400140" progId="Equation.3">
                  <p:embed/>
                </p:oleObj>
              </mc:Choice>
              <mc:Fallback>
                <p:oleObj name="公式" r:id="rId2" imgW="4762444" imgH="400140" progId="Equation.3">
                  <p:embed/>
                  <p:pic>
                    <p:nvPicPr>
                      <p:cNvPr id="4915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5499" y="3284538"/>
                        <a:ext cx="8783005" cy="86454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A18D988E-102C-44D1-8DDA-D82D813686DF}" type="slidenum">
              <a:rPr lang="zh-CN" altLang="en-US"/>
              <a:pPr>
                <a:defRPr/>
              </a:pPr>
              <a:t>34</a:t>
            </a:fld>
            <a:r>
              <a:rPr lang="zh-CN" altLang="en-US"/>
              <a:t>页</a:t>
            </a:r>
          </a:p>
        </p:txBody>
      </p:sp>
      <p:sp>
        <p:nvSpPr>
          <p:cNvPr id="5017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</a:rPr>
              <a:t>Proof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y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中选取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个都取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y  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其余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r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y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中均取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x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).</a:t>
            </a:r>
          </a:p>
        </p:txBody>
      </p:sp>
      <p:graphicFrame>
        <p:nvGraphicFramePr>
          <p:cNvPr id="50180" name="Object 3"/>
          <p:cNvGraphicFramePr>
            <a:graphicFrameLocks noChangeAspect="1"/>
          </p:cNvGraphicFramePr>
          <p:nvPr/>
        </p:nvGraphicFramePr>
        <p:xfrm>
          <a:off x="1619250" y="908050"/>
          <a:ext cx="5397500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076512" imgH="285660" progId="Equation.3">
                  <p:embed/>
                </p:oleObj>
              </mc:Choice>
              <mc:Fallback>
                <p:oleObj name="公式" r:id="rId2" imgW="2076512" imgH="285660" progId="Equation.3">
                  <p:embed/>
                  <p:pic>
                    <p:nvPicPr>
                      <p:cNvPr id="5018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9250" y="908050"/>
                        <a:ext cx="5397500" cy="915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C080F8C0-29A8-4F3F-A51C-7F5AF1B1369D}" type="slidenum">
              <a:rPr lang="zh-CN" altLang="en-US"/>
              <a:pPr>
                <a:defRPr/>
              </a:pPr>
              <a:t>35</a:t>
            </a:fld>
            <a:r>
              <a:rPr lang="zh-CN" altLang="en-US"/>
              <a:t>页</a:t>
            </a:r>
          </a:p>
        </p:txBody>
      </p:sp>
      <p:sp>
        <p:nvSpPr>
          <p:cNvPr id="5120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正因为这样，组合数又称为二项式系数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根据二项式定理，有</a:t>
            </a:r>
          </a:p>
          <a:p>
            <a:pPr eaLnBrk="1" hangingPunct="1">
              <a:lnSpc>
                <a:spcPct val="130000"/>
              </a:lnSpc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思考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  二项式定理的其他应用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得到很多组合恒等式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)?</a:t>
            </a:r>
          </a:p>
        </p:txBody>
      </p:sp>
      <p:graphicFrame>
        <p:nvGraphicFramePr>
          <p:cNvPr id="51204" name="Object 3"/>
          <p:cNvGraphicFramePr>
            <a:graphicFrameLocks noChangeAspect="1"/>
          </p:cNvGraphicFramePr>
          <p:nvPr/>
        </p:nvGraphicFramePr>
        <p:xfrm>
          <a:off x="1187450" y="1916113"/>
          <a:ext cx="7175500" cy="1074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781289" imgH="342900" progId="Equation.3">
                  <p:embed/>
                </p:oleObj>
              </mc:Choice>
              <mc:Fallback>
                <p:oleObj name="公式" r:id="rId2" imgW="2781289" imgH="342900" progId="Equation.3">
                  <p:embed/>
                  <p:pic>
                    <p:nvPicPr>
                      <p:cNvPr id="5120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7450" y="1916113"/>
                        <a:ext cx="7175500" cy="1074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205" name="Object 4"/>
          <p:cNvGraphicFramePr>
            <a:graphicFrameLocks noChangeAspect="1"/>
          </p:cNvGraphicFramePr>
          <p:nvPr/>
        </p:nvGraphicFramePr>
        <p:xfrm>
          <a:off x="1331913" y="3429000"/>
          <a:ext cx="6985000" cy="1074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2705111" imgH="342900" progId="Equation.3">
                  <p:embed/>
                </p:oleObj>
              </mc:Choice>
              <mc:Fallback>
                <p:oleObj name="公式" r:id="rId4" imgW="2705111" imgH="342900" progId="Equation.3">
                  <p:embed/>
                  <p:pic>
                    <p:nvPicPr>
                      <p:cNvPr id="5120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1913" y="3429000"/>
                        <a:ext cx="6985000" cy="1074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208BCEF0-8D52-4765-BFF3-BD4BDB50A82A}" type="slidenum">
              <a:rPr lang="zh-CN" altLang="en-US"/>
              <a:pPr>
                <a:defRPr/>
              </a:pPr>
              <a:t>36</a:t>
            </a:fld>
            <a:r>
              <a:rPr lang="zh-CN" altLang="en-US"/>
              <a:t>页</a:t>
            </a:r>
          </a:p>
        </p:txBody>
      </p:sp>
      <p:sp>
        <p:nvSpPr>
          <p:cNvPr id="110594" name="AutoShape 2"/>
          <p:cNvSpPr>
            <a:spLocks noChangeArrowheads="1"/>
          </p:cNvSpPr>
          <p:nvPr/>
        </p:nvSpPr>
        <p:spPr bwMode="ltGray">
          <a:xfrm rot="5400000">
            <a:off x="-2413000" y="1285875"/>
            <a:ext cx="4824413" cy="4646613"/>
          </a:xfrm>
          <a:custGeom>
            <a:avLst/>
            <a:gdLst>
              <a:gd name="G0" fmla="+- 10594 0 0"/>
              <a:gd name="G1" fmla="+- -10553582 0 0"/>
              <a:gd name="G2" fmla="+- 0 0 -10553582"/>
              <a:gd name="T0" fmla="*/ 0 256 1"/>
              <a:gd name="T1" fmla="*/ 180 256 1"/>
              <a:gd name="G3" fmla="+- -10553582 T0 T1"/>
              <a:gd name="T2" fmla="*/ 0 256 1"/>
              <a:gd name="T3" fmla="*/ 90 256 1"/>
              <a:gd name="G4" fmla="+- -10553582 T2 T3"/>
              <a:gd name="G5" fmla="*/ G4 2 1"/>
              <a:gd name="T4" fmla="*/ 90 256 1"/>
              <a:gd name="T5" fmla="*/ 0 256 1"/>
              <a:gd name="G6" fmla="+- -10553582 T4 T5"/>
              <a:gd name="G7" fmla="*/ G6 2 1"/>
              <a:gd name="G8" fmla="abs -10553582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594"/>
              <a:gd name="G18" fmla="*/ 10594 1 2"/>
              <a:gd name="G19" fmla="+- G18 5400 0"/>
              <a:gd name="G20" fmla="cos G19 -10553582"/>
              <a:gd name="G21" fmla="sin G19 -10553582"/>
              <a:gd name="G22" fmla="+- G20 10800 0"/>
              <a:gd name="G23" fmla="+- G21 10800 0"/>
              <a:gd name="G24" fmla="+- 10800 0 G20"/>
              <a:gd name="G25" fmla="+- 10594 10800 0"/>
              <a:gd name="G26" fmla="?: G9 G17 G25"/>
              <a:gd name="G27" fmla="?: G9 0 21600"/>
              <a:gd name="G28" fmla="cos 10800 -10553582"/>
              <a:gd name="G29" fmla="sin 10800 -10553582"/>
              <a:gd name="G30" fmla="sin 10594 -10553582"/>
              <a:gd name="G31" fmla="+- G28 10800 0"/>
              <a:gd name="G32" fmla="+- G29 10800 0"/>
              <a:gd name="G33" fmla="+- G30 10800 0"/>
              <a:gd name="G34" fmla="?: G4 0 G31"/>
              <a:gd name="G35" fmla="?: -10553582 G34 0"/>
              <a:gd name="G36" fmla="?: G6 G35 G31"/>
              <a:gd name="G37" fmla="+- 21600 0 G36"/>
              <a:gd name="G38" fmla="?: G4 0 G33"/>
              <a:gd name="G39" fmla="?: -10553582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683 w 21600"/>
              <a:gd name="T15" fmla="*/ 7323 h 21600"/>
              <a:gd name="T16" fmla="*/ 10800 w 21600"/>
              <a:gd name="T17" fmla="*/ 206 h 21600"/>
              <a:gd name="T18" fmla="*/ 20917 w 21600"/>
              <a:gd name="T19" fmla="*/ 7323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781" y="7357"/>
                </a:moveTo>
                <a:cubicBezTo>
                  <a:pt x="2251" y="3078"/>
                  <a:pt x="6276" y="205"/>
                  <a:pt x="10800" y="206"/>
                </a:cubicBezTo>
                <a:cubicBezTo>
                  <a:pt x="15323" y="206"/>
                  <a:pt x="19348" y="3078"/>
                  <a:pt x="20818" y="7357"/>
                </a:cubicBezTo>
                <a:lnTo>
                  <a:pt x="21013" y="7290"/>
                </a:lnTo>
                <a:cubicBezTo>
                  <a:pt x="19514" y="2928"/>
                  <a:pt x="15411" y="-1"/>
                  <a:pt x="10799" y="0"/>
                </a:cubicBezTo>
                <a:cubicBezTo>
                  <a:pt x="6188" y="0"/>
                  <a:pt x="2085" y="2928"/>
                  <a:pt x="586" y="7290"/>
                </a:cubicBez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tint val="0"/>
                  <a:invGamma/>
                </a:scheme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小结与作业</a:t>
            </a:r>
          </a:p>
        </p:txBody>
      </p:sp>
      <p:grpSp>
        <p:nvGrpSpPr>
          <p:cNvPr id="52229" name="Group 4"/>
          <p:cNvGrpSpPr>
            <a:grpSpLocks/>
          </p:cNvGrpSpPr>
          <p:nvPr/>
        </p:nvGrpSpPr>
        <p:grpSpPr bwMode="auto">
          <a:xfrm>
            <a:off x="1518332" y="1663705"/>
            <a:ext cx="5181600" cy="508000"/>
            <a:chOff x="1419" y="1480"/>
            <a:chExt cx="3575" cy="363"/>
          </a:xfrm>
        </p:grpSpPr>
        <p:grpSp>
          <p:nvGrpSpPr>
            <p:cNvPr id="52246" name="Group 5"/>
            <p:cNvGrpSpPr>
              <a:grpSpLocks/>
            </p:cNvGrpSpPr>
            <p:nvPr/>
          </p:nvGrpSpPr>
          <p:grpSpPr bwMode="auto">
            <a:xfrm>
              <a:off x="1419" y="1480"/>
              <a:ext cx="3575" cy="363"/>
              <a:chOff x="1419" y="1480"/>
              <a:chExt cx="3575" cy="363"/>
            </a:xfrm>
          </p:grpSpPr>
          <p:sp>
            <p:nvSpPr>
              <p:cNvPr id="110598" name="Oval 6"/>
              <p:cNvSpPr>
                <a:spLocks noChangeArrowheads="1"/>
              </p:cNvSpPr>
              <p:nvPr/>
            </p:nvSpPr>
            <p:spPr bwMode="gray">
              <a:xfrm>
                <a:off x="1419" y="1491"/>
                <a:ext cx="344" cy="344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10599" name="AutoShape 7"/>
              <p:cNvSpPr>
                <a:spLocks noChangeArrowheads="1"/>
              </p:cNvSpPr>
              <p:nvPr/>
            </p:nvSpPr>
            <p:spPr bwMode="gray">
              <a:xfrm>
                <a:off x="1683" y="1480"/>
                <a:ext cx="3311" cy="36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tint val="0"/>
                      <a:invGamma/>
                    </a:schemeClr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spcBef>
                    <a:spcPct val="0"/>
                  </a:spcBef>
                  <a:buFontTx/>
                  <a:buNone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各种排列的计数</a:t>
                </a:r>
              </a:p>
            </p:txBody>
          </p:sp>
        </p:grpSp>
        <p:sp>
          <p:nvSpPr>
            <p:cNvPr id="110600" name="Oval 8"/>
            <p:cNvSpPr>
              <a:spLocks noChangeArrowheads="1"/>
            </p:cNvSpPr>
            <p:nvPr/>
          </p:nvSpPr>
          <p:spPr bwMode="gray">
            <a:xfrm>
              <a:off x="1470" y="1541"/>
              <a:ext cx="239" cy="238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6078"/>
                    <a:invGamma/>
                  </a:scheme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52248" name="Oval 9"/>
            <p:cNvSpPr>
              <a:spLocks noChangeArrowheads="1"/>
            </p:cNvSpPr>
            <p:nvPr/>
          </p:nvSpPr>
          <p:spPr bwMode="gray">
            <a:xfrm>
              <a:off x="1474" y="1532"/>
              <a:ext cx="173" cy="174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9940B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2230" name="Group 10"/>
          <p:cNvGrpSpPr>
            <a:grpSpLocks/>
          </p:cNvGrpSpPr>
          <p:nvPr/>
        </p:nvGrpSpPr>
        <p:grpSpPr bwMode="auto">
          <a:xfrm>
            <a:off x="2144713" y="3768418"/>
            <a:ext cx="5181600" cy="508000"/>
            <a:chOff x="1419" y="1480"/>
            <a:chExt cx="3575" cy="363"/>
          </a:xfrm>
        </p:grpSpPr>
        <p:grpSp>
          <p:nvGrpSpPr>
            <p:cNvPr id="52241" name="Group 11"/>
            <p:cNvGrpSpPr>
              <a:grpSpLocks/>
            </p:cNvGrpSpPr>
            <p:nvPr/>
          </p:nvGrpSpPr>
          <p:grpSpPr bwMode="auto">
            <a:xfrm>
              <a:off x="1419" y="1480"/>
              <a:ext cx="3575" cy="363"/>
              <a:chOff x="1419" y="1480"/>
              <a:chExt cx="3575" cy="363"/>
            </a:xfrm>
          </p:grpSpPr>
          <p:sp>
            <p:nvSpPr>
              <p:cNvPr id="110604" name="Oval 12"/>
              <p:cNvSpPr>
                <a:spLocks noChangeArrowheads="1"/>
              </p:cNvSpPr>
              <p:nvPr/>
            </p:nvSpPr>
            <p:spPr bwMode="gray">
              <a:xfrm>
                <a:off x="1419" y="1491"/>
                <a:ext cx="344" cy="344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10605" name="AutoShape 13"/>
              <p:cNvSpPr>
                <a:spLocks noChangeArrowheads="1"/>
              </p:cNvSpPr>
              <p:nvPr/>
            </p:nvSpPr>
            <p:spPr bwMode="gray">
              <a:xfrm>
                <a:off x="1683" y="1480"/>
                <a:ext cx="3311" cy="36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tint val="0"/>
                      <a:invGamma/>
                    </a:schemeClr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spcBef>
                    <a:spcPct val="0"/>
                  </a:spcBef>
                  <a:buFontTx/>
                  <a:buNone/>
                  <a:defRPr/>
                </a:pPr>
                <a:r>
                  <a:rPr lang="zh-CN" altLang="en-US">
                    <a:solidFill>
                      <a:schemeClr val="tx1"/>
                    </a:solidFill>
                  </a:rPr>
                  <a:t>二项式定理</a:t>
                </a:r>
              </a:p>
            </p:txBody>
          </p:sp>
        </p:grpSp>
        <p:sp>
          <p:nvSpPr>
            <p:cNvPr id="110606" name="Oval 14"/>
            <p:cNvSpPr>
              <a:spLocks noChangeArrowheads="1"/>
            </p:cNvSpPr>
            <p:nvPr/>
          </p:nvSpPr>
          <p:spPr bwMode="gray">
            <a:xfrm>
              <a:off x="1470" y="1541"/>
              <a:ext cx="239" cy="238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6078"/>
                    <a:invGamma/>
                  </a:scheme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52243" name="Oval 15"/>
            <p:cNvSpPr>
              <a:spLocks noChangeArrowheads="1"/>
            </p:cNvSpPr>
            <p:nvPr/>
          </p:nvSpPr>
          <p:spPr bwMode="gray">
            <a:xfrm>
              <a:off x="1474" y="1532"/>
              <a:ext cx="173" cy="174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9940B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52231" name="AutoShape 16"/>
          <p:cNvSpPr>
            <a:spLocks noChangeArrowheads="1"/>
          </p:cNvSpPr>
          <p:nvPr/>
        </p:nvSpPr>
        <p:spPr bwMode="gray">
          <a:xfrm>
            <a:off x="2660650" y="5300663"/>
            <a:ext cx="4665663" cy="315912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prstShdw prst="shdw17" dist="127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latinLnBrk="1">
              <a:spcBef>
                <a:spcPct val="0"/>
              </a:spcBef>
              <a:buFontTx/>
              <a:buNone/>
            </a:pPr>
            <a:endParaRPr kumimoji="1" lang="zh-CN" altLang="zh-CN" sz="2400">
              <a:solidFill>
                <a:schemeClr val="tx2"/>
              </a:solidFill>
              <a:ea typeface="Gulim" pitchFamily="34" charset="-127"/>
            </a:endParaRPr>
          </a:p>
        </p:txBody>
      </p:sp>
      <p:grpSp>
        <p:nvGrpSpPr>
          <p:cNvPr id="52233" name="Group 18"/>
          <p:cNvGrpSpPr>
            <a:grpSpLocks/>
          </p:cNvGrpSpPr>
          <p:nvPr/>
        </p:nvGrpSpPr>
        <p:grpSpPr bwMode="auto">
          <a:xfrm>
            <a:off x="1116013" y="5105404"/>
            <a:ext cx="5380037" cy="665163"/>
            <a:chOff x="1152" y="2845"/>
            <a:chExt cx="3408" cy="419"/>
          </a:xfrm>
        </p:grpSpPr>
        <p:grpSp>
          <p:nvGrpSpPr>
            <p:cNvPr id="52234" name="Group 19"/>
            <p:cNvGrpSpPr>
              <a:grpSpLocks/>
            </p:cNvGrpSpPr>
            <p:nvPr/>
          </p:nvGrpSpPr>
          <p:grpSpPr bwMode="auto">
            <a:xfrm>
              <a:off x="1152" y="2845"/>
              <a:ext cx="480" cy="419"/>
              <a:chOff x="3174" y="2656"/>
              <a:chExt cx="1549" cy="1351"/>
            </a:xfrm>
          </p:grpSpPr>
          <p:sp>
            <p:nvSpPr>
              <p:cNvPr id="52238" name="AutoShape 20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239" name="AutoShape 21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0614" name="AutoShape 22"/>
              <p:cNvSpPr>
                <a:spLocks noChangeArrowheads="1"/>
              </p:cNvSpPr>
              <p:nvPr/>
            </p:nvSpPr>
            <p:spPr bwMode="gray">
              <a:xfrm>
                <a:off x="3265" y="2737"/>
                <a:ext cx="1347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52235" name="Line 23"/>
            <p:cNvSpPr>
              <a:spLocks noChangeShapeType="1"/>
            </p:cNvSpPr>
            <p:nvPr/>
          </p:nvSpPr>
          <p:spPr bwMode="auto">
            <a:xfrm>
              <a:off x="1536" y="3229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2237" name="Text Box 25"/>
            <p:cNvSpPr txBox="1">
              <a:spLocks noChangeArrowheads="1"/>
            </p:cNvSpPr>
            <p:nvPr/>
          </p:nvSpPr>
          <p:spPr bwMode="gray">
            <a:xfrm>
              <a:off x="1169" y="2928"/>
              <a:ext cx="440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zh-CN" altLang="en-US" sz="2000">
                  <a:solidFill>
                    <a:schemeClr val="bg1"/>
                  </a:solidFill>
                  <a:latin typeface="Times New Roman" pitchFamily="18" charset="0"/>
                </a:rPr>
                <a:t>作业</a:t>
              </a:r>
            </a:p>
          </p:txBody>
        </p:sp>
      </p:grpSp>
      <p:sp>
        <p:nvSpPr>
          <p:cNvPr id="5" name="Oval 6">
            <a:extLst>
              <a:ext uri="{FF2B5EF4-FFF2-40B4-BE49-F238E27FC236}">
                <a16:creationId xmlns:a16="http://schemas.microsoft.com/office/drawing/2014/main" id="{5AD6B985-FE8B-E761-2167-0D79D2E7AB13}"/>
              </a:ext>
            </a:extLst>
          </p:cNvPr>
          <p:cNvSpPr>
            <a:spLocks noChangeArrowheads="1"/>
          </p:cNvSpPr>
          <p:nvPr/>
        </p:nvSpPr>
        <p:spPr bwMode="gray">
          <a:xfrm>
            <a:off x="2132325" y="2687950"/>
            <a:ext cx="498593" cy="481410"/>
          </a:xfrm>
          <a:prstGeom prst="ellipse">
            <a:avLst/>
          </a:prstGeom>
          <a:gradFill rotWithShape="1">
            <a:gsLst>
              <a:gs pos="0">
                <a:schemeClr val="accent2">
                  <a:gamma/>
                  <a:shade val="46275"/>
                  <a:invGamma/>
                </a:schemeClr>
              </a:gs>
              <a:gs pos="100000">
                <a:schemeClr val="accent2"/>
              </a:gs>
            </a:gsLst>
            <a:lin ang="0" scaled="1"/>
          </a:gra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9E31C6BB-8FCC-E95D-1E86-F2D43F3ED5C9}"/>
              </a:ext>
            </a:extLst>
          </p:cNvPr>
          <p:cNvSpPr>
            <a:spLocks noChangeArrowheads="1"/>
          </p:cNvSpPr>
          <p:nvPr/>
        </p:nvSpPr>
        <p:spPr bwMode="gray">
          <a:xfrm>
            <a:off x="2514966" y="2672556"/>
            <a:ext cx="4798959" cy="5080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tint val="0"/>
                  <a:invGamma/>
                </a:schemeClr>
              </a:gs>
            </a:gsLst>
            <a:lin ang="0" scaled="1"/>
          </a:gradFill>
          <a:ln w="9525" algn="ctr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0"/>
              </a:spcBef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</a:rPr>
              <a:t>各种组合的计数</a:t>
            </a:r>
          </a:p>
        </p:txBody>
      </p:sp>
      <p:sp>
        <p:nvSpPr>
          <p:cNvPr id="7" name="Oval 8">
            <a:extLst>
              <a:ext uri="{FF2B5EF4-FFF2-40B4-BE49-F238E27FC236}">
                <a16:creationId xmlns:a16="http://schemas.microsoft.com/office/drawing/2014/main" id="{73BEBE9D-B811-7338-8D06-AEF8765B5F88}"/>
              </a:ext>
            </a:extLst>
          </p:cNvPr>
          <p:cNvSpPr>
            <a:spLocks noChangeArrowheads="1"/>
          </p:cNvSpPr>
          <p:nvPr/>
        </p:nvSpPr>
        <p:spPr bwMode="gray">
          <a:xfrm>
            <a:off x="2206244" y="2757922"/>
            <a:ext cx="346406" cy="333069"/>
          </a:xfrm>
          <a:prstGeom prst="ellipse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shade val="76078"/>
                  <a:invGamma/>
                </a:schemeClr>
              </a:gs>
            </a:gsLst>
            <a:lin ang="5400000" scaled="1"/>
          </a:gradFill>
          <a:ln w="9525" algn="ctr">
            <a:noFill/>
            <a:round/>
            <a:headEnd/>
            <a:tailEnd/>
          </a:ln>
          <a:effectLst>
            <a:outerShdw dist="35921" dir="2700000" algn="ctr" rotWithShape="0">
              <a:schemeClr val="tx1">
                <a:alpha val="50000"/>
              </a:scheme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0" y="2133600"/>
            <a:ext cx="7921625" cy="892175"/>
          </a:xfrm>
        </p:spPr>
        <p:txBody>
          <a:bodyPr/>
          <a:lstStyle/>
          <a:p>
            <a:pPr eaLnBrk="1" hangingPunct="1"/>
            <a:r>
              <a:rPr lang="en-US" altLang="zh-CN" sz="3600">
                <a:solidFill>
                  <a:srgbClr val="66FF66"/>
                </a:solidFill>
                <a:latin typeface="Times New Roman" pitchFamily="18" charset="0"/>
              </a:rPr>
              <a:t>8.3 </a:t>
            </a:r>
            <a:r>
              <a:rPr lang="zh-CN" altLang="en-US" sz="3600">
                <a:solidFill>
                  <a:srgbClr val="66FF66"/>
                </a:solidFill>
                <a:latin typeface="楷体_GB2312" pitchFamily="49" charset="-122"/>
                <a:ea typeface="楷体_GB2312" pitchFamily="49" charset="-122"/>
              </a:rPr>
              <a:t>递归关系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58888" y="908050"/>
            <a:ext cx="6400800" cy="782638"/>
          </a:xfrm>
          <a:noFill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bg1">
                        <a:alpha val="14000"/>
                      </a:schemeClr>
                    </a:gs>
                    <a:gs pos="100000">
                      <a:srgbClr val="003300">
                        <a:alpha val="87999"/>
                      </a:srgbClr>
                    </a:gs>
                  </a:gsLst>
                  <a:lin ang="2700000" scaled="1"/>
                </a:gradFill>
              </a14:hiddenFill>
            </a:ext>
          </a:extLst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>
                <a:latin typeface="Times New Roman" pitchFamily="18" charset="0"/>
              </a:rPr>
              <a:t>第</a:t>
            </a:r>
            <a:r>
              <a:rPr lang="en-US" altLang="zh-CN">
                <a:latin typeface="Times New Roman" pitchFamily="18" charset="0"/>
              </a:rPr>
              <a:t>8</a:t>
            </a:r>
            <a:r>
              <a:rPr lang="zh-CN" altLang="en-US">
                <a:latin typeface="Times New Roman" pitchFamily="18" charset="0"/>
              </a:rPr>
              <a:t>章 组合计数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87D4E754-0009-4B38-BF3E-A14BB47B4051}" type="slidenum">
              <a:rPr lang="zh-CN" altLang="en-US"/>
              <a:pPr>
                <a:defRPr/>
              </a:pPr>
              <a:t>38</a:t>
            </a:fld>
            <a:r>
              <a:rPr lang="zh-CN" altLang="en-US"/>
              <a:t>页</a:t>
            </a:r>
          </a:p>
        </p:txBody>
      </p:sp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olidFill>
                  <a:schemeClr val="bg1"/>
                </a:solidFill>
                <a:latin typeface="Times New Roman" pitchFamily="18" charset="0"/>
              </a:rPr>
              <a:t>8.3 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递归关系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</p:txBody>
      </p:sp>
      <p:grpSp>
        <p:nvGrpSpPr>
          <p:cNvPr id="88069" name="Group 4"/>
          <p:cNvGrpSpPr>
            <a:grpSpLocks/>
          </p:cNvGrpSpPr>
          <p:nvPr/>
        </p:nvGrpSpPr>
        <p:grpSpPr bwMode="auto">
          <a:xfrm>
            <a:off x="1042988" y="908050"/>
            <a:ext cx="5410200" cy="712788"/>
            <a:chOff x="1152" y="1101"/>
            <a:chExt cx="3408" cy="449"/>
          </a:xfrm>
        </p:grpSpPr>
        <p:grpSp>
          <p:nvGrpSpPr>
            <p:cNvPr id="88111" name="Group 5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88115" name="AutoShape 6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116" name="AutoShape 7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488" name="AutoShape 8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112" name="Line 9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113" name="Text Box 10"/>
            <p:cNvSpPr txBox="1">
              <a:spLocks noChangeArrowheads="1"/>
            </p:cNvSpPr>
            <p:nvPr/>
          </p:nvSpPr>
          <p:spPr bwMode="auto">
            <a:xfrm>
              <a:off x="2112" y="1101"/>
              <a:ext cx="191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递归关系的概念</a:t>
              </a:r>
            </a:p>
          </p:txBody>
        </p:sp>
        <p:sp>
          <p:nvSpPr>
            <p:cNvPr id="88114" name="Text Box 11"/>
            <p:cNvSpPr txBox="1">
              <a:spLocks noChangeArrowheads="1"/>
            </p:cNvSpPr>
            <p:nvPr/>
          </p:nvSpPr>
          <p:spPr bwMode="gray">
            <a:xfrm>
              <a:off x="1266" y="1132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1</a:t>
              </a:r>
            </a:p>
          </p:txBody>
        </p:sp>
      </p:grpSp>
      <p:grpSp>
        <p:nvGrpSpPr>
          <p:cNvPr id="88070" name="Group 12"/>
          <p:cNvGrpSpPr>
            <a:grpSpLocks/>
          </p:cNvGrpSpPr>
          <p:nvPr/>
        </p:nvGrpSpPr>
        <p:grpSpPr bwMode="auto">
          <a:xfrm>
            <a:off x="971550" y="1773238"/>
            <a:ext cx="6196013" cy="712787"/>
            <a:chOff x="1152" y="1677"/>
            <a:chExt cx="3903" cy="449"/>
          </a:xfrm>
        </p:grpSpPr>
        <p:grpSp>
          <p:nvGrpSpPr>
            <p:cNvPr id="88104" name="Group 13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88108" name="AutoShape 14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109" name="AutoShape 15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496" name="AutoShape 16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105" name="Line 17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106" name="Text Box 18"/>
            <p:cNvSpPr txBox="1">
              <a:spLocks noChangeArrowheads="1"/>
            </p:cNvSpPr>
            <p:nvPr/>
          </p:nvSpPr>
          <p:spPr bwMode="auto">
            <a:xfrm>
              <a:off x="2112" y="1677"/>
              <a:ext cx="2943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常用的递归关系求解方法</a:t>
              </a:r>
            </a:p>
          </p:txBody>
        </p:sp>
        <p:sp>
          <p:nvSpPr>
            <p:cNvPr id="88107" name="Text Box 19"/>
            <p:cNvSpPr txBox="1">
              <a:spLocks noChangeArrowheads="1"/>
            </p:cNvSpPr>
            <p:nvPr/>
          </p:nvSpPr>
          <p:spPr bwMode="gray">
            <a:xfrm>
              <a:off x="1266" y="1708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2</a:t>
              </a:r>
            </a:p>
          </p:txBody>
        </p:sp>
      </p:grpSp>
      <p:grpSp>
        <p:nvGrpSpPr>
          <p:cNvPr id="88071" name="Group 20"/>
          <p:cNvGrpSpPr>
            <a:grpSpLocks/>
          </p:cNvGrpSpPr>
          <p:nvPr/>
        </p:nvGrpSpPr>
        <p:grpSpPr bwMode="auto">
          <a:xfrm>
            <a:off x="2124075" y="2565400"/>
            <a:ext cx="5410200" cy="712788"/>
            <a:chOff x="1152" y="1101"/>
            <a:chExt cx="3408" cy="449"/>
          </a:xfrm>
        </p:grpSpPr>
        <p:grpSp>
          <p:nvGrpSpPr>
            <p:cNvPr id="88097" name="Group 21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88101" name="AutoShape 22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102" name="AutoShape 23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504" name="AutoShape 24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098" name="Line 25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099" name="Text Box 26"/>
            <p:cNvSpPr txBox="1">
              <a:spLocks noChangeArrowheads="1"/>
            </p:cNvSpPr>
            <p:nvPr/>
          </p:nvSpPr>
          <p:spPr bwMode="auto">
            <a:xfrm>
              <a:off x="2112" y="1101"/>
              <a:ext cx="88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递归法</a:t>
              </a:r>
            </a:p>
          </p:txBody>
        </p:sp>
        <p:sp>
          <p:nvSpPr>
            <p:cNvPr id="88100" name="Text Box 27"/>
            <p:cNvSpPr txBox="1">
              <a:spLocks noChangeArrowheads="1"/>
            </p:cNvSpPr>
            <p:nvPr/>
          </p:nvSpPr>
          <p:spPr bwMode="gray">
            <a:xfrm>
              <a:off x="1182" y="1132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(1)</a:t>
              </a:r>
            </a:p>
          </p:txBody>
        </p:sp>
      </p:grpSp>
      <p:grpSp>
        <p:nvGrpSpPr>
          <p:cNvPr id="88072" name="Group 28"/>
          <p:cNvGrpSpPr>
            <a:grpSpLocks/>
          </p:cNvGrpSpPr>
          <p:nvPr/>
        </p:nvGrpSpPr>
        <p:grpSpPr bwMode="auto">
          <a:xfrm>
            <a:off x="2124075" y="3429000"/>
            <a:ext cx="5410200" cy="712788"/>
            <a:chOff x="1152" y="1677"/>
            <a:chExt cx="3408" cy="449"/>
          </a:xfrm>
        </p:grpSpPr>
        <p:grpSp>
          <p:nvGrpSpPr>
            <p:cNvPr id="88090" name="Group 29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88094" name="AutoShape 30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095" name="AutoShape 31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512" name="AutoShape 32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091" name="Line 33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092" name="Text Box 34"/>
            <p:cNvSpPr txBox="1">
              <a:spLocks noChangeArrowheads="1"/>
            </p:cNvSpPr>
            <p:nvPr/>
          </p:nvSpPr>
          <p:spPr bwMode="auto">
            <a:xfrm>
              <a:off x="2112" y="1677"/>
              <a:ext cx="1611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dirty="0">
                  <a:solidFill>
                    <a:srgbClr val="66FF66"/>
                  </a:solidFill>
                </a:rPr>
                <a:t>**</a:t>
              </a:r>
              <a:r>
                <a:rPr lang="zh-CN" altLang="en-US" dirty="0">
                  <a:solidFill>
                    <a:srgbClr val="66FF66"/>
                  </a:solidFill>
                </a:rPr>
                <a:t>生成函数法</a:t>
              </a:r>
            </a:p>
          </p:txBody>
        </p:sp>
        <p:sp>
          <p:nvSpPr>
            <p:cNvPr id="88093" name="Text Box 35"/>
            <p:cNvSpPr txBox="1">
              <a:spLocks noChangeArrowheads="1"/>
            </p:cNvSpPr>
            <p:nvPr/>
          </p:nvSpPr>
          <p:spPr bwMode="gray">
            <a:xfrm>
              <a:off x="1182" y="1708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(2)</a:t>
              </a:r>
            </a:p>
          </p:txBody>
        </p:sp>
      </p:grpSp>
      <p:grpSp>
        <p:nvGrpSpPr>
          <p:cNvPr id="88073" name="Group 36"/>
          <p:cNvGrpSpPr>
            <a:grpSpLocks/>
          </p:cNvGrpSpPr>
          <p:nvPr/>
        </p:nvGrpSpPr>
        <p:grpSpPr bwMode="auto">
          <a:xfrm>
            <a:off x="2124075" y="4292600"/>
            <a:ext cx="5410200" cy="712788"/>
            <a:chOff x="1152" y="1101"/>
            <a:chExt cx="3408" cy="449"/>
          </a:xfrm>
        </p:grpSpPr>
        <p:grpSp>
          <p:nvGrpSpPr>
            <p:cNvPr id="88083" name="Group 37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88087" name="AutoShape 3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088" name="AutoShape 3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520" name="AutoShape 40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084" name="Line 41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085" name="Text Box 42"/>
            <p:cNvSpPr txBox="1">
              <a:spLocks noChangeArrowheads="1"/>
            </p:cNvSpPr>
            <p:nvPr/>
          </p:nvSpPr>
          <p:spPr bwMode="auto">
            <a:xfrm>
              <a:off x="2112" y="1101"/>
              <a:ext cx="140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 dirty="0">
                  <a:solidFill>
                    <a:srgbClr val="66FF66"/>
                  </a:solidFill>
                </a:rPr>
                <a:t>特征方程法</a:t>
              </a:r>
            </a:p>
          </p:txBody>
        </p:sp>
        <p:sp>
          <p:nvSpPr>
            <p:cNvPr id="88086" name="Text Box 43"/>
            <p:cNvSpPr txBox="1">
              <a:spLocks noChangeArrowheads="1"/>
            </p:cNvSpPr>
            <p:nvPr/>
          </p:nvSpPr>
          <p:spPr bwMode="gray">
            <a:xfrm>
              <a:off x="1182" y="1132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(3)</a:t>
              </a:r>
            </a:p>
          </p:txBody>
        </p:sp>
      </p:grpSp>
      <p:grpSp>
        <p:nvGrpSpPr>
          <p:cNvPr id="88074" name="Group 44"/>
          <p:cNvGrpSpPr>
            <a:grpSpLocks/>
          </p:cNvGrpSpPr>
          <p:nvPr/>
        </p:nvGrpSpPr>
        <p:grpSpPr bwMode="auto">
          <a:xfrm>
            <a:off x="2124075" y="5300663"/>
            <a:ext cx="5410200" cy="712787"/>
            <a:chOff x="1152" y="1677"/>
            <a:chExt cx="3408" cy="449"/>
          </a:xfrm>
        </p:grpSpPr>
        <p:grpSp>
          <p:nvGrpSpPr>
            <p:cNvPr id="88076" name="Group 45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88080" name="AutoShape 46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081" name="AutoShape 47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8528" name="AutoShape 48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88077" name="Line 49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8078" name="Text Box 50"/>
            <p:cNvSpPr txBox="1">
              <a:spLocks noChangeArrowheads="1"/>
            </p:cNvSpPr>
            <p:nvPr/>
          </p:nvSpPr>
          <p:spPr bwMode="auto">
            <a:xfrm>
              <a:off x="2112" y="1677"/>
              <a:ext cx="11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其他方法</a:t>
              </a:r>
            </a:p>
          </p:txBody>
        </p:sp>
        <p:sp>
          <p:nvSpPr>
            <p:cNvPr id="88079" name="Text Box 51"/>
            <p:cNvSpPr txBox="1">
              <a:spLocks noChangeArrowheads="1"/>
            </p:cNvSpPr>
            <p:nvPr/>
          </p:nvSpPr>
          <p:spPr bwMode="gray">
            <a:xfrm>
              <a:off x="1182" y="1708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(4)</a:t>
              </a:r>
            </a:p>
          </p:txBody>
        </p:sp>
      </p:grpSp>
      <p:sp>
        <p:nvSpPr>
          <p:cNvPr id="88075" name="Rectangle 52"/>
          <p:cNvSpPr>
            <a:spLocks noChangeArrowheads="1"/>
          </p:cNvSpPr>
          <p:nvPr/>
        </p:nvSpPr>
        <p:spPr bwMode="auto">
          <a:xfrm>
            <a:off x="827088" y="908050"/>
            <a:ext cx="6553200" cy="3384550"/>
          </a:xfrm>
          <a:prstGeom prst="rect">
            <a:avLst/>
          </a:prstGeom>
          <a:noFill/>
          <a:ln w="3810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1A2F063-9CA7-48A6-BB66-EB346845E382}" type="slidenum">
              <a:rPr lang="zh-CN" altLang="en-US"/>
              <a:pPr>
                <a:defRPr/>
              </a:pPr>
              <a:t>3</a:t>
            </a:fld>
            <a:r>
              <a:rPr lang="zh-CN" altLang="en-US"/>
              <a:t>页</a:t>
            </a: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CN">
                <a:latin typeface="Times New Roman" pitchFamily="18" charset="0"/>
              </a:rPr>
              <a:t>8.1 </a:t>
            </a:r>
            <a:r>
              <a:rPr lang="zh-CN" altLang="en-US">
                <a:latin typeface="Times New Roman" pitchFamily="18" charset="0"/>
              </a:rPr>
              <a:t>排列组合与二项式定理</a:t>
            </a:r>
            <a:r>
              <a:rPr lang="zh-CN" altLang="en-US"/>
              <a:t> </a:t>
            </a:r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8.1.1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计数的基本原理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计数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基本原理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zh-CN" altLang="en-US" dirty="0">
                <a:solidFill>
                  <a:srgbClr val="FFFF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加法原理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和</a:t>
            </a:r>
            <a:r>
              <a:rPr lang="zh-CN" altLang="en-US" dirty="0">
                <a:solidFill>
                  <a:srgbClr val="FFFF00"/>
                </a:solidFill>
                <a:latin typeface="STXinwei" panose="02010800040101010101" pitchFamily="2" charset="-122"/>
                <a:ea typeface="STXinwei" panose="02010800040101010101" pitchFamily="2" charset="-122"/>
                <a:cs typeface="Times New Roman" pitchFamily="18" charset="0"/>
              </a:rPr>
              <a:t>乘法原理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，它们是研究计数的基础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Sum principle and Product principle.</a:t>
            </a:r>
            <a:endParaRPr lang="en-US" altLang="zh-CN" sz="320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algn="just" eaLnBrk="1" hangingPunct="1">
              <a:lnSpc>
                <a:spcPct val="140000"/>
              </a:lnSpc>
              <a:buFontTx/>
              <a:buNone/>
            </a:pPr>
            <a:endParaRPr lang="en-US" altLang="zh-CN" sz="320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algn="just" eaLnBrk="1" hangingPunct="1">
              <a:lnSpc>
                <a:spcPct val="140000"/>
              </a:lnSpc>
              <a:buFontTx/>
              <a:buNone/>
            </a:pPr>
            <a:r>
              <a:rPr lang="en-US" altLang="zh-CN" sz="3200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Subtraction principle and Division  principle?</a:t>
            </a: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C84ECA6C-54D3-4B1A-B542-7F2324DE687D}" type="slidenum">
              <a:rPr lang="zh-CN" altLang="en-US"/>
              <a:pPr>
                <a:defRPr/>
              </a:pPr>
              <a:t>39</a:t>
            </a:fld>
            <a:r>
              <a:rPr lang="zh-CN" altLang="en-US"/>
              <a:t>页</a:t>
            </a:r>
          </a:p>
        </p:txBody>
      </p:sp>
      <p:sp>
        <p:nvSpPr>
          <p:cNvPr id="890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8.3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递归关系</a:t>
            </a:r>
          </a:p>
        </p:txBody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还有一些计数问题可以归结到</a:t>
            </a: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建立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和</a:t>
            </a: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求解递归关系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在学习数列时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有时会出现数列的后项是由前项或前几项确定的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这实际上就是递归关系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又称为递推关系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4C42066-5B30-40FD-AECB-29E93C67A4EA}" type="slidenum">
              <a:rPr lang="zh-CN" altLang="en-US"/>
              <a:pPr>
                <a:defRPr/>
              </a:pPr>
              <a:t>40</a:t>
            </a:fld>
            <a:r>
              <a:rPr lang="zh-CN" altLang="en-US"/>
              <a:t>页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8.3.1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递归关系的概念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如果一个问题可以归结到其前面一个问题或前面一些问题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这就是递归问题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(recurrence)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又称为递推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“</a:t>
            </a:r>
            <a:r>
              <a:rPr lang="zh-CN" altLang="en-US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要知道他的将来，就看他的过去和现在；要知道他的现在，就看他的过去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”，体现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的正是递归的思想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BEABB9F6-ABFB-4ACC-81CA-7D75B9795A82}" type="slidenum">
              <a:rPr lang="zh-CN" altLang="en-US"/>
              <a:pPr>
                <a:defRPr/>
              </a:pPr>
              <a:t>41</a:t>
            </a:fld>
            <a:r>
              <a:rPr lang="zh-CN" altLang="en-US"/>
              <a:t>页</a:t>
            </a:r>
          </a:p>
        </p:txBody>
      </p:sp>
      <p:sp>
        <p:nvSpPr>
          <p:cNvPr id="9318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在知道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对于任意正整数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 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定义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这实际上是阶乘函数的递归定义或者说借助于递归给出集合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{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,…}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的定义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的计算归结到其前面的一个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的计算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这时</a:t>
            </a:r>
            <a:r>
              <a:rPr lang="en-US" altLang="zh-CN" i="1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na</a:t>
            </a:r>
            <a:r>
              <a:rPr lang="en-US" altLang="zh-CN" i="1" baseline="-25000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就是一个递归关系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或称为递归方程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或递归函数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其中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</a:t>
            </a:r>
            <a:r>
              <a:rPr lang="zh-CN" altLang="en-US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称为初始条件或边界条件</a:t>
            </a:r>
            <a:r>
              <a:rPr lang="en-US" altLang="zh-CN" dirty="0">
                <a:latin typeface="KaiTi" panose="02010609060101010101" pitchFamily="49" charset="-122"/>
                <a:ea typeface="KaiTi" panose="02010609060101010101" pitchFamily="49" charset="-122"/>
                <a:cs typeface="Times New Roman" pitchFamily="18" charset="0"/>
              </a:rPr>
              <a:t>.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</a:p>
          <a:p>
            <a:pPr eaLnBrk="1" hangingPunct="1"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20052379-10D2-49B1-8C0F-D0460F6E0D7C}" type="slidenum">
              <a:rPr lang="zh-CN" altLang="en-US"/>
              <a:pPr>
                <a:defRPr/>
              </a:pPr>
              <a:t>42</a:t>
            </a:fld>
            <a:r>
              <a:rPr lang="zh-CN" altLang="en-US"/>
              <a:t>页</a:t>
            </a:r>
          </a:p>
        </p:txBody>
      </p:sp>
      <p:sp>
        <p:nvSpPr>
          <p:cNvPr id="9421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给定数列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, …,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该数列中除有限项以外的任何项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与其前面一项或前面一些项的一个方程称为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(recurrence relation),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它表示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与其前面一项或前面一些项的一种等式关系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为了求解该递归关系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所给出的一些条件称为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初始条件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(initial condition).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EE9F0DA9-045A-CA4B-965E-0421F6842B10}"/>
              </a:ext>
            </a:extLst>
          </p:cNvPr>
          <p:cNvCxnSpPr>
            <a:cxnSpLocks/>
          </p:cNvCxnSpPr>
          <p:nvPr/>
        </p:nvCxnSpPr>
        <p:spPr bwMode="auto">
          <a:xfrm>
            <a:off x="2195736" y="1484784"/>
            <a:ext cx="6696744" cy="0"/>
          </a:xfrm>
          <a:prstGeom prst="line">
            <a:avLst/>
          </a:prstGeom>
          <a:gradFill rotWithShape="1">
            <a:gsLst>
              <a:gs pos="0">
                <a:schemeClr val="accent1">
                  <a:alpha val="17000"/>
                </a:schemeClr>
              </a:gs>
              <a:gs pos="100000">
                <a:srgbClr val="0000CC"/>
              </a:gs>
            </a:gsLst>
            <a:lin ang="2700000" scaled="1"/>
          </a:gradFill>
          <a:ln w="19050" cap="flat" cmpd="thinThick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3A9BD638-FAB8-2941-A02A-45C2DFC629DE}"/>
              </a:ext>
            </a:extLst>
          </p:cNvPr>
          <p:cNvCxnSpPr>
            <a:cxnSpLocks/>
          </p:cNvCxnSpPr>
          <p:nvPr/>
        </p:nvCxnSpPr>
        <p:spPr bwMode="auto">
          <a:xfrm>
            <a:off x="251520" y="2132856"/>
            <a:ext cx="2808312" cy="0"/>
          </a:xfrm>
          <a:prstGeom prst="line">
            <a:avLst/>
          </a:prstGeom>
          <a:gradFill rotWithShape="1">
            <a:gsLst>
              <a:gs pos="0">
                <a:schemeClr val="accent1">
                  <a:alpha val="17000"/>
                </a:schemeClr>
              </a:gs>
              <a:gs pos="100000">
                <a:srgbClr val="0000CC"/>
              </a:gs>
            </a:gsLst>
            <a:lin ang="2700000" scaled="1"/>
          </a:gradFill>
          <a:ln w="19050" cap="flat" cmpd="thinThick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D60BEEA4-0D15-46A1-BD94-D3A10028A1FF}" type="slidenum">
              <a:rPr lang="zh-CN" altLang="en-US"/>
              <a:pPr>
                <a:defRPr/>
              </a:pPr>
              <a:t>43</a:t>
            </a:fld>
            <a:r>
              <a:rPr lang="zh-CN" altLang="en-US"/>
              <a:t>页</a:t>
            </a:r>
          </a:p>
        </p:txBody>
      </p:sp>
      <p:sp>
        <p:nvSpPr>
          <p:cNvPr id="9523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对于数列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, …,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需要一定的技巧才能得出其递归关系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要求出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的一个解析表达式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有时也是比较困难的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它通常由其初始条件和递归关系来确定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我们现在感兴趣的是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虽然一般情况下很难办到这一点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下面是根据具体问题建立递归关系的两个例子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例</a:t>
            </a:r>
            <a:r>
              <a:rPr lang="en-US" altLang="zh-CN" b="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8-6(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汉诺塔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 Hanoi tower) </a:t>
            </a:r>
          </a:p>
          <a:p>
            <a:pPr>
              <a:lnSpc>
                <a:spcPct val="12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(1) 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一次只能移动一个金盘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(2) 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金盘只能在三根宝石针上存放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(3) </a:t>
            </a:r>
            <a:r>
              <a:rPr lang="zh-CN" altLang="en-US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不允许将大金盘放在小金盘上</a:t>
            </a:r>
            <a:r>
              <a:rPr lang="en-US" altLang="zh-CN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 </a:t>
            </a:r>
          </a:p>
          <a:p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zh-CN" altLang="en-US"/>
              <a:t>第</a:t>
            </a:r>
            <a:fld id="{4EC2873F-643F-4C1D-96EE-68AEB6CB142D}" type="slidenum">
              <a:rPr lang="zh-CN" altLang="en-US" smtClean="0"/>
              <a:pPr/>
              <a:t>44</a:t>
            </a:fld>
            <a:r>
              <a:rPr lang="zh-CN" altLang="en-US"/>
              <a:t>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87824" y="1098921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67944" y="1098921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53184" y="1116033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932" y="1717960"/>
            <a:ext cx="3518803" cy="191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71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灯片编号占位符 2">
            <a:extLst>
              <a:ext uri="{FF2B5EF4-FFF2-40B4-BE49-F238E27FC236}">
                <a16:creationId xmlns:a16="http://schemas.microsoft.com/office/drawing/2014/main" id="{9E9D9D56-608B-1542-9B39-AEFC297AEE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1pPr>
            <a:lvl2pPr marL="742950" indent="-285750"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2pPr>
            <a:lvl3pPr marL="1143000" indent="-228600"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3pPr>
            <a:lvl4pPr marL="1600200" indent="-228600"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4pPr>
            <a:lvl5pPr marL="2057400" indent="-228600"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FFFF99"/>
                </a:solidFill>
                <a:latin typeface="Arial" panose="020B0604020202020204" pitchFamily="34" charset="0"/>
                <a:ea typeface="楷体_GB2312" pitchFamily="49" charset="-122"/>
              </a:defRPr>
            </a:lvl9pPr>
          </a:lstStyle>
          <a:p>
            <a:r>
              <a:rPr lang="zh-CN" altLang="en-US" sz="1600">
                <a:solidFill>
                  <a:srgbClr val="339966"/>
                </a:solidFill>
                <a:latin typeface="楷体_GB2312" pitchFamily="49" charset="-122"/>
              </a:rPr>
              <a:t>第</a:t>
            </a:r>
            <a:fld id="{37B7C4C0-5C64-244E-A2E7-122CAA1BD80F}" type="slidenum">
              <a:rPr lang="zh-CN" altLang="en-US" sz="1600" smtClean="0">
                <a:solidFill>
                  <a:srgbClr val="339966"/>
                </a:solidFill>
                <a:latin typeface="楷体_GB2312" pitchFamily="49" charset="-122"/>
              </a:rPr>
              <a:pPr/>
              <a:t>45</a:t>
            </a:fld>
            <a:r>
              <a:rPr lang="zh-CN" altLang="en-US" sz="1600">
                <a:solidFill>
                  <a:srgbClr val="339966"/>
                </a:solidFill>
                <a:latin typeface="楷体_GB2312" pitchFamily="49" charset="-122"/>
              </a:rPr>
              <a:t>页</a:t>
            </a:r>
          </a:p>
        </p:txBody>
      </p:sp>
      <p:pic>
        <p:nvPicPr>
          <p:cNvPr id="100355" name="内容占位符 3">
            <a:extLst>
              <a:ext uri="{FF2B5EF4-FFF2-40B4-BE49-F238E27FC236}">
                <a16:creationId xmlns:a16="http://schemas.microsoft.com/office/drawing/2014/main" id="{D0C9E481-F9C2-0946-9779-C4DABE99CA5E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7163" y="1052513"/>
            <a:ext cx="8662987" cy="33845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79487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C5CCE038-7E8C-4B67-8693-057E20D72A05}" type="slidenum">
              <a:rPr lang="zh-CN" altLang="en-US"/>
              <a:pPr>
                <a:defRPr/>
              </a:pPr>
              <a:t>46</a:t>
            </a:fld>
            <a:r>
              <a:rPr lang="zh-CN" altLang="en-US"/>
              <a:t>页</a:t>
            </a:r>
          </a:p>
        </p:txBody>
      </p:sp>
      <p:sp>
        <p:nvSpPr>
          <p:cNvPr id="97283" name="Rectangle 2"/>
          <p:cNvSpPr>
            <a:spLocks noGrp="1" noChangeArrowheads="1"/>
          </p:cNvSpPr>
          <p:nvPr>
            <p:ph/>
          </p:nvPr>
        </p:nvSpPr>
        <p:spPr>
          <a:xfrm>
            <a:off x="0" y="-27384"/>
            <a:ext cx="9144000" cy="6408712"/>
          </a:xfrm>
        </p:spPr>
        <p:txBody>
          <a:bodyPr/>
          <a:lstStyle/>
          <a:p>
            <a:pPr eaLnBrk="1" hangingPunct="1">
              <a:lnSpc>
                <a:spcPct val="13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假设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是金盘的数目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如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64),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按规则需要移动的次数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的初始条件及递归关系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sz="200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Solution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显然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初始条件为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当有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个金盘时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可以先将宝石针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最上面的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- 1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个金盘按规则移动另外一根宝石针上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可设为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需要移动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次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1DAF9F7-4E10-9C36-B530-EC5F9AAD091C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0" y="1"/>
            <a:ext cx="9144000" cy="6357938"/>
          </a:xfrm>
          <a:ln>
            <a:solidFill>
              <a:srgbClr val="FFFF00"/>
            </a:solidFill>
          </a:ln>
        </p:spPr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再将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上最大的金盘移动到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移动一次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最后将宝石针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上的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- 1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个金盘按规则移动到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要移动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次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根据加法原理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有递归关系</a:t>
            </a:r>
            <a:endParaRPr lang="zh-CN" altLang="en-US" i="1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19581BD-6E14-E3BC-3675-F42CFD6A80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168AD848-41B0-48B7-914D-25780B3B774F}" type="slidenum">
              <a:rPr lang="zh-CN" altLang="en-US" smtClean="0"/>
              <a:pPr>
                <a:defRPr/>
              </a:pPr>
              <a:t>47</a:t>
            </a:fld>
            <a:r>
              <a:rPr lang="zh-CN" altLang="en-US"/>
              <a:t>页</a:t>
            </a:r>
          </a:p>
        </p:txBody>
      </p:sp>
      <p:pic>
        <p:nvPicPr>
          <p:cNvPr id="5" name="Picture 3" descr="0702.jpg">
            <a:extLst>
              <a:ext uri="{FF2B5EF4-FFF2-40B4-BE49-F238E27FC236}">
                <a16:creationId xmlns:a16="http://schemas.microsoft.com/office/drawing/2014/main" id="{5B18E85A-2120-1D3C-32CB-20428252CEBE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7440" y="709690"/>
            <a:ext cx="3314960" cy="1660876"/>
          </a:xfrm>
          <a:prstGeom prst="rect">
            <a:avLst/>
          </a:prstGeom>
        </p:spPr>
      </p:pic>
      <p:sp>
        <p:nvSpPr>
          <p:cNvPr id="6" name="圆角矩形 4">
            <a:extLst>
              <a:ext uri="{FF2B5EF4-FFF2-40B4-BE49-F238E27FC236}">
                <a16:creationId xmlns:a16="http://schemas.microsoft.com/office/drawing/2014/main" id="{861847D7-8594-59BB-5230-C35E5DE48E75}"/>
              </a:ext>
            </a:extLst>
          </p:cNvPr>
          <p:cNvSpPr/>
          <p:nvPr/>
        </p:nvSpPr>
        <p:spPr>
          <a:xfrm>
            <a:off x="457200" y="620688"/>
            <a:ext cx="3657600" cy="1828800"/>
          </a:xfrm>
          <a:prstGeom prst="roundRect">
            <a:avLst/>
          </a:pr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右箭头 8">
            <a:extLst>
              <a:ext uri="{FF2B5EF4-FFF2-40B4-BE49-F238E27FC236}">
                <a16:creationId xmlns:a16="http://schemas.microsoft.com/office/drawing/2014/main" id="{BEB6F4B9-0965-5292-3E1B-E56F77CA322D}"/>
              </a:ext>
            </a:extLst>
          </p:cNvPr>
          <p:cNvSpPr/>
          <p:nvPr/>
        </p:nvSpPr>
        <p:spPr>
          <a:xfrm>
            <a:off x="4267200" y="1458888"/>
            <a:ext cx="304800" cy="228600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16" name="Object 3">
            <a:extLst>
              <a:ext uri="{FF2B5EF4-FFF2-40B4-BE49-F238E27FC236}">
                <a16:creationId xmlns:a16="http://schemas.microsoft.com/office/drawing/2014/main" id="{B37F4E20-BCC9-F79E-E249-D1D5E529B2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4871774"/>
              </p:ext>
            </p:extLst>
          </p:nvPr>
        </p:nvGraphicFramePr>
        <p:xfrm>
          <a:off x="3170522" y="5680581"/>
          <a:ext cx="2498155" cy="6480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3" imgW="790679" imgH="142830" progId="Equation.3">
                  <p:embed/>
                </p:oleObj>
              </mc:Choice>
              <mc:Fallback>
                <p:oleObj name="公式" r:id="rId3" imgW="790679" imgH="142830" progId="Equation.3">
                  <p:embed/>
                  <p:pic>
                    <p:nvPicPr>
                      <p:cNvPr id="16" name="Object 3">
                        <a:extLst>
                          <a:ext uri="{FF2B5EF4-FFF2-40B4-BE49-F238E27FC236}">
                            <a16:creationId xmlns:a16="http://schemas.microsoft.com/office/drawing/2014/main" id="{B37F4E20-BCC9-F79E-E249-D1D5E529B20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0522" y="5680581"/>
                        <a:ext cx="2498155" cy="64807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1" name="组合 10">
            <a:extLst>
              <a:ext uri="{FF2B5EF4-FFF2-40B4-BE49-F238E27FC236}">
                <a16:creationId xmlns:a16="http://schemas.microsoft.com/office/drawing/2014/main" id="{F6B5F018-39E3-1293-6F03-8DB35B69AF3B}"/>
              </a:ext>
            </a:extLst>
          </p:cNvPr>
          <p:cNvGrpSpPr/>
          <p:nvPr/>
        </p:nvGrpSpPr>
        <p:grpSpPr>
          <a:xfrm>
            <a:off x="4790858" y="702864"/>
            <a:ext cx="3626792" cy="1683726"/>
            <a:chOff x="2292896" y="358043"/>
            <a:chExt cx="7319664" cy="3260149"/>
          </a:xfrm>
        </p:grpSpPr>
        <p:pic>
          <p:nvPicPr>
            <p:cNvPr id="4" name="Picture 3" descr="0703.jpg">
              <a:extLst>
                <a:ext uri="{FF2B5EF4-FFF2-40B4-BE49-F238E27FC236}">
                  <a16:creationId xmlns:a16="http://schemas.microsoft.com/office/drawing/2014/main" id="{E830C3BE-0A2A-4EE2-E1CC-BD73CB53B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292896" y="358043"/>
              <a:ext cx="7308304" cy="3260149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F505D18-1EFB-E851-2C4B-CDAC0DCBA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52090" y="358043"/>
              <a:ext cx="1914249" cy="2916238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23A054F-56DD-B70D-7F03-32414E896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69103" y="358043"/>
              <a:ext cx="2043457" cy="3042311"/>
            </a:xfrm>
            <a:prstGeom prst="rect">
              <a:avLst/>
            </a:prstGeom>
          </p:spPr>
        </p:pic>
      </p:grpSp>
      <p:sp>
        <p:nvSpPr>
          <p:cNvPr id="7" name="圆角矩形 7">
            <a:extLst>
              <a:ext uri="{FF2B5EF4-FFF2-40B4-BE49-F238E27FC236}">
                <a16:creationId xmlns:a16="http://schemas.microsoft.com/office/drawing/2014/main" id="{BCFA94E7-191E-1278-6E34-35C9D2BBF1B0}"/>
              </a:ext>
            </a:extLst>
          </p:cNvPr>
          <p:cNvSpPr/>
          <p:nvPr/>
        </p:nvSpPr>
        <p:spPr>
          <a:xfrm>
            <a:off x="4724400" y="620688"/>
            <a:ext cx="3759708" cy="1828800"/>
          </a:xfrm>
          <a:prstGeom prst="roundRect">
            <a:avLst/>
          </a:pr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066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1" name="Rectangle 2"/>
          <p:cNvSpPr>
            <a:spLocks noGrp="1" noChangeArrowheads="1"/>
          </p:cNvSpPr>
          <p:nvPr>
            <p:ph/>
          </p:nvPr>
        </p:nvSpPr>
        <p:spPr>
          <a:xfrm>
            <a:off x="0" y="188640"/>
            <a:ext cx="9144000" cy="6240463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8-7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斐波那契数列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,Fibonacci sequence) </a:t>
            </a: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兔子的繁殖问题：年初有一对小兔，雌雄各一只</a:t>
            </a:r>
            <a:r>
              <a:rPr lang="en-US" altLang="zh-CN" dirty="0">
                <a:ea typeface="华文楷体" pitchFamily="2" charset="-122"/>
                <a:cs typeface="Times New Roman" pitchFamily="18" charset="0"/>
              </a:rPr>
              <a:t>.</a:t>
            </a: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小兔第一个月长大，第二个月成熟后又繁殖出一对雌雄各一的兔子</a:t>
            </a:r>
            <a:r>
              <a:rPr lang="en-US" altLang="zh-CN" dirty="0">
                <a:ea typeface="华文楷体" pitchFamily="2" charset="-122"/>
                <a:cs typeface="Times New Roman" pitchFamily="18" charset="0"/>
              </a:rPr>
              <a:t>.</a:t>
            </a: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若以后成熟的大兔每月都繁殖出一对雌雄各一的兔子，而新生小兔又按照以上规律长大、成熟繁殖</a:t>
            </a:r>
            <a:r>
              <a:rPr lang="en-US" altLang="zh-CN" dirty="0">
                <a:ea typeface="华文楷体" pitchFamily="2" charset="-122"/>
                <a:cs typeface="Times New Roman" pitchFamily="18" charset="0"/>
              </a:rPr>
              <a:t>.</a:t>
            </a: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假设兔子都不会死去</a:t>
            </a:r>
            <a:r>
              <a:rPr lang="en-US" altLang="zh-CN"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anose="02020603050405020304" pitchFamily="18" charset="0"/>
                <a:ea typeface="华文楷体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个月兔子有</a:t>
            </a:r>
            <a:r>
              <a:rPr lang="en-US" altLang="zh-CN" i="1" dirty="0" err="1">
                <a:solidFill>
                  <a:srgbClr val="FFFF00"/>
                </a:solidFill>
                <a:latin typeface="Times New Roman" panose="02020603050405020304" pitchFamily="18" charset="0"/>
                <a:ea typeface="华文楷体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i="1" baseline="-25000" dirty="0" err="1">
                <a:solidFill>
                  <a:srgbClr val="FFFF00"/>
                </a:solidFill>
                <a:latin typeface="Times New Roman" panose="02020603050405020304" pitchFamily="18" charset="0"/>
                <a:ea typeface="华文楷体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dirty="0">
                <a:ea typeface="华文楷体" pitchFamily="2" charset="-122"/>
                <a:cs typeface="Times New Roman" pitchFamily="18" charset="0"/>
              </a:rPr>
              <a:t>对，求的初始条件和递归关系</a:t>
            </a:r>
            <a:r>
              <a:rPr lang="en-US" altLang="zh-CN" dirty="0"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8037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227099AF-2A7D-4FE9-9F9C-6FD87B7131CE}" type="slidenum">
              <a:rPr lang="zh-CN" altLang="en-US"/>
              <a:pPr>
                <a:defRPr/>
              </a:pPr>
              <a:t>4</a:t>
            </a:fld>
            <a:r>
              <a:rPr lang="zh-CN" altLang="en-US"/>
              <a:t>页</a:t>
            </a:r>
          </a:p>
        </p:txBody>
      </p:sp>
      <p:sp>
        <p:nvSpPr>
          <p:cNvPr id="12291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加法原理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(Sum principle,  Sum rule, Addition principle)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若事件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种不同选取方式使其发生，事件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种不同选取方式，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…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，事件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种不同选取方式，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在这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个事件之间没有共同的选取方式时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，则这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个事件之一发生有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… +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1" name="Rectangle 2"/>
          <p:cNvSpPr>
            <a:spLocks noGrp="1" noChangeArrowheads="1"/>
          </p:cNvSpPr>
          <p:nvPr>
            <p:ph/>
          </p:nvPr>
        </p:nvSpPr>
        <p:spPr>
          <a:xfrm>
            <a:off x="0" y="188640"/>
            <a:ext cx="9144000" cy="6240463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8-7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斐波那契数列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,Fibonacci sequence) </a:t>
            </a: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Solution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初始条件为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1, 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=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个月大兔子的对数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+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个月小兔子的对数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  <p:sp>
        <p:nvSpPr>
          <p:cNvPr id="2" name="Oval 3">
            <a:extLst>
              <a:ext uri="{FF2B5EF4-FFF2-40B4-BE49-F238E27FC236}">
                <a16:creationId xmlns:a16="http://schemas.microsoft.com/office/drawing/2014/main" id="{A86715EA-92E8-44E6-A006-AFE22E861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473" y="2885430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7FCB15C-4736-2AA5-FB1A-78804569F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610" y="2885430"/>
            <a:ext cx="215900" cy="215900"/>
          </a:xfrm>
          <a:prstGeom prst="ellipse">
            <a:avLst/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C3FDAD78-54E7-DC64-AF37-E47FE61D9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23" y="2885430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B420D9EB-87C4-BF36-7309-EC8C18A5B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4360" y="2885430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" name="Oval 7">
            <a:extLst>
              <a:ext uri="{FF2B5EF4-FFF2-40B4-BE49-F238E27FC236}">
                <a16:creationId xmlns:a16="http://schemas.microsoft.com/office/drawing/2014/main" id="{D0FC5735-4E9A-5433-F32A-53E20FA25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6540" y="2899717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63610BDD-CD95-5407-BAE2-BF59C239E4B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3048" y="3028305"/>
            <a:ext cx="5905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Oval 9">
            <a:extLst>
              <a:ext uri="{FF2B5EF4-FFF2-40B4-BE49-F238E27FC236}">
                <a16:creationId xmlns:a16="http://schemas.microsoft.com/office/drawing/2014/main" id="{B1E85545-096C-32C1-DE52-A4F89E149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4360" y="3964930"/>
            <a:ext cx="215900" cy="215900"/>
          </a:xfrm>
          <a:prstGeom prst="ellipse">
            <a:avLst/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Oval 10">
            <a:extLst>
              <a:ext uri="{FF2B5EF4-FFF2-40B4-BE49-F238E27FC236}">
                <a16:creationId xmlns:a16="http://schemas.microsoft.com/office/drawing/2014/main" id="{8AF96E3A-962C-A2CD-EC6A-E2789AB20E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1114" y="3823896"/>
            <a:ext cx="215900" cy="215900"/>
          </a:xfrm>
          <a:prstGeom prst="ellipse">
            <a:avLst/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Oval 11">
            <a:extLst>
              <a:ext uri="{FF2B5EF4-FFF2-40B4-BE49-F238E27FC236}">
                <a16:creationId xmlns:a16="http://schemas.microsoft.com/office/drawing/2014/main" id="{BE37A38B-80CA-7971-E498-3BA9531C4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548" y="3789040"/>
            <a:ext cx="215900" cy="215900"/>
          </a:xfrm>
          <a:prstGeom prst="ellipse">
            <a:avLst/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13A72D9C-C613-619A-7036-6C44F2ED8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424" y="6237436"/>
            <a:ext cx="215900" cy="215900"/>
          </a:xfrm>
          <a:prstGeom prst="ellipse">
            <a:avLst/>
          </a:prstGeom>
          <a:solidFill>
            <a:srgbClr val="FF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Oval 13">
            <a:extLst>
              <a:ext uri="{FF2B5EF4-FFF2-40B4-BE49-F238E27FC236}">
                <a16:creationId xmlns:a16="http://schemas.microsoft.com/office/drawing/2014/main" id="{A07B0005-51C1-F59C-3268-A49CDC015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2173" y="4859842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Oval 14">
            <a:extLst>
              <a:ext uri="{FF2B5EF4-FFF2-40B4-BE49-F238E27FC236}">
                <a16:creationId xmlns:a16="http://schemas.microsoft.com/office/drawing/2014/main" id="{7567AF32-1088-A0C2-8BCA-5CAA1F7CD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424" y="4727408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Oval 15">
            <a:extLst>
              <a:ext uri="{FF2B5EF4-FFF2-40B4-BE49-F238E27FC236}">
                <a16:creationId xmlns:a16="http://schemas.microsoft.com/office/drawing/2014/main" id="{3C2B5F44-6983-A0DC-7BDF-83A6B7888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424" y="5517232"/>
            <a:ext cx="215900" cy="2159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6" name="Line 16">
            <a:extLst>
              <a:ext uri="{FF2B5EF4-FFF2-40B4-BE49-F238E27FC236}">
                <a16:creationId xmlns:a16="http://schemas.microsoft.com/office/drawing/2014/main" id="{0B4D6E8B-622B-EA39-09D6-1D4BADE1F65C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4498" y="3028305"/>
            <a:ext cx="1511300" cy="10080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C7DCBD4E-B97D-24A2-BBDC-5C4E02498C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508823" y="3028305"/>
            <a:ext cx="1366837" cy="89190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Line 18">
            <a:extLst>
              <a:ext uri="{FF2B5EF4-FFF2-40B4-BE49-F238E27FC236}">
                <a16:creationId xmlns:a16="http://schemas.microsoft.com/office/drawing/2014/main" id="{61DCE8A1-9285-1946-2B39-3168F4919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5525810" y="4126202"/>
            <a:ext cx="1421981" cy="81710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Line 19">
            <a:extLst>
              <a:ext uri="{FF2B5EF4-FFF2-40B4-BE49-F238E27FC236}">
                <a16:creationId xmlns:a16="http://schemas.microsoft.com/office/drawing/2014/main" id="{FD37C71D-CB15-6DF0-1EC8-5B9CD4F0A437}"/>
              </a:ext>
            </a:extLst>
          </p:cNvPr>
          <p:cNvSpPr>
            <a:spLocks noChangeShapeType="1"/>
          </p:cNvSpPr>
          <p:nvPr/>
        </p:nvSpPr>
        <p:spPr bwMode="auto">
          <a:xfrm>
            <a:off x="6875660" y="3028306"/>
            <a:ext cx="1584325" cy="84028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Line 20">
            <a:extLst>
              <a:ext uri="{FF2B5EF4-FFF2-40B4-BE49-F238E27FC236}">
                <a16:creationId xmlns:a16="http://schemas.microsoft.com/office/drawing/2014/main" id="{48E87A51-2C7A-7077-4AC4-4FE994B4D2D1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0122" y="3964930"/>
            <a:ext cx="1439863" cy="91172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" name="Line 21">
            <a:extLst>
              <a:ext uri="{FF2B5EF4-FFF2-40B4-BE49-F238E27FC236}">
                <a16:creationId xmlns:a16="http://schemas.microsoft.com/office/drawing/2014/main" id="{E46D7DBA-E48D-14CE-9AF2-7F15CB8CC030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3623" y="4965748"/>
            <a:ext cx="1376362" cy="66776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Line 22">
            <a:extLst>
              <a:ext uri="{FF2B5EF4-FFF2-40B4-BE49-F238E27FC236}">
                <a16:creationId xmlns:a16="http://schemas.microsoft.com/office/drawing/2014/main" id="{7033692B-0068-7AE5-88C5-B12F0D67E921}"/>
              </a:ext>
            </a:extLst>
          </p:cNvPr>
          <p:cNvSpPr>
            <a:spLocks noChangeShapeType="1"/>
          </p:cNvSpPr>
          <p:nvPr/>
        </p:nvSpPr>
        <p:spPr bwMode="auto">
          <a:xfrm>
            <a:off x="7065062" y="4999104"/>
            <a:ext cx="1427468" cy="135463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4" name="Object 24">
            <a:extLst>
              <a:ext uri="{FF2B5EF4-FFF2-40B4-BE49-F238E27FC236}">
                <a16:creationId xmlns:a16="http://schemas.microsoft.com/office/drawing/2014/main" id="{3BB3308B-FF08-065B-EB77-B7542AF85C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6474979"/>
              </p:ext>
            </p:extLst>
          </p:nvPr>
        </p:nvGraphicFramePr>
        <p:xfrm>
          <a:off x="2392363" y="2490788"/>
          <a:ext cx="250825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88560" imgH="164880" progId="Equation.DSMT4">
                  <p:embed/>
                </p:oleObj>
              </mc:Choice>
              <mc:Fallback>
                <p:oleObj name="Equation" r:id="rId2" imgW="88560" imgH="164880" progId="Equation.DSMT4">
                  <p:embed/>
                  <p:pic>
                    <p:nvPicPr>
                      <p:cNvPr id="24" name="Object 24">
                        <a:extLst>
                          <a:ext uri="{FF2B5EF4-FFF2-40B4-BE49-F238E27FC236}">
                            <a16:creationId xmlns:a16="http://schemas.microsoft.com/office/drawing/2014/main" id="{3BB3308B-FF08-065B-EB77-B7542AF85C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2363" y="2490788"/>
                        <a:ext cx="250825" cy="361950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5">
            <a:extLst>
              <a:ext uri="{FF2B5EF4-FFF2-40B4-BE49-F238E27FC236}">
                <a16:creationId xmlns:a16="http://schemas.microsoft.com/office/drawing/2014/main" id="{5DBEEF5F-7156-4A8F-A786-E8A6158B0B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686332"/>
              </p:ext>
            </p:extLst>
          </p:nvPr>
        </p:nvGraphicFramePr>
        <p:xfrm>
          <a:off x="3800673" y="2489149"/>
          <a:ext cx="251560" cy="325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38089" imgH="76140" progId="Equation.3">
                  <p:embed/>
                </p:oleObj>
              </mc:Choice>
              <mc:Fallback>
                <p:oleObj name="公式" r:id="rId4" imgW="38089" imgH="76140" progId="Equation.3">
                  <p:embed/>
                  <p:pic>
                    <p:nvPicPr>
                      <p:cNvPr id="25" name="Object 25">
                        <a:extLst>
                          <a:ext uri="{FF2B5EF4-FFF2-40B4-BE49-F238E27FC236}">
                            <a16:creationId xmlns:a16="http://schemas.microsoft.com/office/drawing/2014/main" id="{5DBEEF5F-7156-4A8F-A786-E8A6158B0B3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00673" y="2489149"/>
                        <a:ext cx="251560" cy="325771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6">
            <a:extLst>
              <a:ext uri="{FF2B5EF4-FFF2-40B4-BE49-F238E27FC236}">
                <a16:creationId xmlns:a16="http://schemas.microsoft.com/office/drawing/2014/main" id="{B9D99993-DEEA-8C56-E0A1-08732923B0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620410"/>
              </p:ext>
            </p:extLst>
          </p:nvPr>
        </p:nvGraphicFramePr>
        <p:xfrm>
          <a:off x="5364360" y="2489149"/>
          <a:ext cx="210175" cy="325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28634" imgH="95310" progId="Equation.3">
                  <p:embed/>
                </p:oleObj>
              </mc:Choice>
              <mc:Fallback>
                <p:oleObj name="公式" r:id="rId6" imgW="28634" imgH="95310" progId="Equation.3">
                  <p:embed/>
                  <p:pic>
                    <p:nvPicPr>
                      <p:cNvPr id="26" name="Object 26">
                        <a:extLst>
                          <a:ext uri="{FF2B5EF4-FFF2-40B4-BE49-F238E27FC236}">
                            <a16:creationId xmlns:a16="http://schemas.microsoft.com/office/drawing/2014/main" id="{B9D99993-DEEA-8C56-E0A1-08732923B08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4360" y="2489149"/>
                        <a:ext cx="210175" cy="325771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7">
            <a:extLst>
              <a:ext uri="{FF2B5EF4-FFF2-40B4-BE49-F238E27FC236}">
                <a16:creationId xmlns:a16="http://schemas.microsoft.com/office/drawing/2014/main" id="{568EE852-C251-1EE4-8578-893D6885A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875530"/>
              </p:ext>
            </p:extLst>
          </p:nvPr>
        </p:nvGraphicFramePr>
        <p:xfrm>
          <a:off x="6766123" y="2489149"/>
          <a:ext cx="251560" cy="325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38089" imgH="76140" progId="Equation.3">
                  <p:embed/>
                </p:oleObj>
              </mc:Choice>
              <mc:Fallback>
                <p:oleObj name="公式" r:id="rId8" imgW="38089" imgH="76140" progId="Equation.3">
                  <p:embed/>
                  <p:pic>
                    <p:nvPicPr>
                      <p:cNvPr id="27" name="Object 27">
                        <a:extLst>
                          <a:ext uri="{FF2B5EF4-FFF2-40B4-BE49-F238E27FC236}">
                            <a16:creationId xmlns:a16="http://schemas.microsoft.com/office/drawing/2014/main" id="{568EE852-C251-1EE4-8578-893D6885A9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66123" y="2489149"/>
                        <a:ext cx="251560" cy="325771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8">
            <a:extLst>
              <a:ext uri="{FF2B5EF4-FFF2-40B4-BE49-F238E27FC236}">
                <a16:creationId xmlns:a16="http://schemas.microsoft.com/office/drawing/2014/main" id="{537CF138-3B77-6A8E-1C0D-51F7079F19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469669"/>
              </p:ext>
            </p:extLst>
          </p:nvPr>
        </p:nvGraphicFramePr>
        <p:xfrm>
          <a:off x="8280880" y="2483370"/>
          <a:ext cx="251560" cy="36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28634" imgH="95310" progId="Equation.3">
                  <p:embed/>
                </p:oleObj>
              </mc:Choice>
              <mc:Fallback>
                <p:oleObj name="公式" r:id="rId10" imgW="28634" imgH="95310" progId="Equation.3">
                  <p:embed/>
                  <p:pic>
                    <p:nvPicPr>
                      <p:cNvPr id="28" name="Object 28">
                        <a:extLst>
                          <a:ext uri="{FF2B5EF4-FFF2-40B4-BE49-F238E27FC236}">
                            <a16:creationId xmlns:a16="http://schemas.microsoft.com/office/drawing/2014/main" id="{537CF138-3B77-6A8E-1C0D-51F7079F19C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80880" y="2483370"/>
                        <a:ext cx="251560" cy="363300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3358A867-B0B8-4ABE-B6A3-781315C375C2}" type="slidenum">
              <a:rPr lang="zh-CN" altLang="en-US"/>
              <a:pPr>
                <a:defRPr/>
              </a:pPr>
              <a:t>50</a:t>
            </a:fld>
            <a:r>
              <a:rPr lang="zh-CN" altLang="en-US"/>
              <a:t>页</a:t>
            </a:r>
          </a:p>
        </p:txBody>
      </p:sp>
      <p:sp>
        <p:nvSpPr>
          <p:cNvPr id="10035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而第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个月大兔子的对数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=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- 1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个月兔子的对数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个月小兔子的对数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=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大兔子的对数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=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第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兔子的对数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</a:p>
        </p:txBody>
      </p:sp>
      <p:graphicFrame>
        <p:nvGraphicFramePr>
          <p:cNvPr id="2" name="Object 23">
            <a:extLst>
              <a:ext uri="{FF2B5EF4-FFF2-40B4-BE49-F238E27FC236}">
                <a16:creationId xmlns:a16="http://schemas.microsoft.com/office/drawing/2014/main" id="{BD10BB30-1982-75AA-CCE1-3AB4BDC3B9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957569"/>
              </p:ext>
            </p:extLst>
          </p:nvPr>
        </p:nvGraphicFramePr>
        <p:xfrm>
          <a:off x="2195736" y="4077072"/>
          <a:ext cx="3694410" cy="83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914400" imgH="142830" progId="Equation.3">
                  <p:embed/>
                </p:oleObj>
              </mc:Choice>
              <mc:Fallback>
                <p:oleObj name="公式" r:id="rId2" imgW="914400" imgH="142830" progId="Equation.3">
                  <p:embed/>
                  <p:pic>
                    <p:nvPicPr>
                      <p:cNvPr id="2" name="Object 23">
                        <a:extLst>
                          <a:ext uri="{FF2B5EF4-FFF2-40B4-BE49-F238E27FC236}">
                            <a16:creationId xmlns:a16="http://schemas.microsoft.com/office/drawing/2014/main" id="{BD10BB30-1982-75AA-CCE1-3AB4BDC3B9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736" y="4077072"/>
                        <a:ext cx="3694410" cy="837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DDC9B04F-115F-4100-B17B-A70C255BB3B0}" type="slidenum">
              <a:rPr lang="zh-CN" altLang="en-US"/>
              <a:pPr>
                <a:defRPr/>
              </a:pPr>
              <a:t>51</a:t>
            </a:fld>
            <a:r>
              <a:rPr lang="zh-CN" altLang="en-US"/>
              <a:t>页</a:t>
            </a:r>
          </a:p>
        </p:txBody>
      </p:sp>
      <p:sp>
        <p:nvSpPr>
          <p:cNvPr id="10240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8.3.2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常用的递归关系求解方法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1.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递归法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递归法又称为递推法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是将对数列第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项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的计算转化为对其前面的一个项或一些项的计算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直到最后归结到初始条件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endParaRPr lang="en-US" altLang="zh-CN" b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50D50AD8-7876-4441-BFA3-E8469B0A1B74}" type="slidenum">
              <a:rPr lang="zh-CN" altLang="en-US"/>
              <a:pPr>
                <a:defRPr/>
              </a:pPr>
              <a:t>52</a:t>
            </a:fld>
            <a:r>
              <a:rPr lang="zh-CN" altLang="en-US"/>
              <a:t>页</a:t>
            </a:r>
          </a:p>
        </p:txBody>
      </p:sp>
      <p:sp>
        <p:nvSpPr>
          <p:cNvPr id="10342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8-8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求解递归关系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Solution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当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64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时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64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2</a:t>
            </a:r>
            <a:r>
              <a:rPr lang="en-US" altLang="zh-CN" baseline="30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64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 - 1 = 18,446,744,073,709,551,615.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若移动一次只需用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1s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，约需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5845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亿年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103428" name="Object 3"/>
          <p:cNvGraphicFramePr>
            <a:graphicFrameLocks noChangeAspect="1"/>
          </p:cNvGraphicFramePr>
          <p:nvPr/>
        </p:nvGraphicFramePr>
        <p:xfrm>
          <a:off x="6804025" y="260350"/>
          <a:ext cx="21590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780954" imgH="142830" progId="Equation.3">
                  <p:embed/>
                </p:oleObj>
              </mc:Choice>
              <mc:Fallback>
                <p:oleObj name="公式" r:id="rId2" imgW="780954" imgH="142830" progId="Equation.3">
                  <p:embed/>
                  <p:pic>
                    <p:nvPicPr>
                      <p:cNvPr id="10342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4025" y="260350"/>
                        <a:ext cx="21590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2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71148"/>
              </p:ext>
            </p:extLst>
          </p:nvPr>
        </p:nvGraphicFramePr>
        <p:xfrm>
          <a:off x="2915816" y="1338706"/>
          <a:ext cx="20320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723956" imgH="142830" progId="Equation.3">
                  <p:embed/>
                </p:oleObj>
              </mc:Choice>
              <mc:Fallback>
                <p:oleObj name="公式" r:id="rId4" imgW="723956" imgH="142830" progId="Equation.3">
                  <p:embed/>
                  <p:pic>
                    <p:nvPicPr>
                      <p:cNvPr id="10342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5816" y="1338706"/>
                        <a:ext cx="20320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5632600"/>
              </p:ext>
            </p:extLst>
          </p:nvPr>
        </p:nvGraphicFramePr>
        <p:xfrm>
          <a:off x="3354908" y="2213784"/>
          <a:ext cx="48895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1866889" imgH="152280" progId="Equation.3">
                  <p:embed/>
                </p:oleObj>
              </mc:Choice>
              <mc:Fallback>
                <p:oleObj name="公式" r:id="rId6" imgW="1866889" imgH="152280" progId="Equation.3">
                  <p:embed/>
                  <p:pic>
                    <p:nvPicPr>
                      <p:cNvPr id="10343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4908" y="2213784"/>
                        <a:ext cx="48895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1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4217773"/>
              </p:ext>
            </p:extLst>
          </p:nvPr>
        </p:nvGraphicFramePr>
        <p:xfrm>
          <a:off x="3347864" y="3200400"/>
          <a:ext cx="574675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2209687" imgH="142830" progId="Equation.3">
                  <p:embed/>
                </p:oleObj>
              </mc:Choice>
              <mc:Fallback>
                <p:oleObj name="公式" r:id="rId8" imgW="2209687" imgH="142830" progId="Equation.3">
                  <p:embed/>
                  <p:pic>
                    <p:nvPicPr>
                      <p:cNvPr id="10343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7864" y="3200400"/>
                        <a:ext cx="574675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9C075AF6-0095-459C-BD28-A4348306A5FD}" type="slidenum">
              <a:rPr lang="zh-CN" altLang="en-US"/>
              <a:pPr>
                <a:defRPr/>
              </a:pPr>
              <a:t>53</a:t>
            </a:fld>
            <a:r>
              <a:rPr lang="zh-CN" altLang="en-US"/>
              <a:t>页</a:t>
            </a:r>
          </a:p>
        </p:txBody>
      </p:sp>
      <p:sp>
        <p:nvSpPr>
          <p:cNvPr id="1146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olidFill>
                  <a:schemeClr val="bg1"/>
                </a:solidFill>
                <a:latin typeface="Times New Roman" pitchFamily="18" charset="0"/>
              </a:rPr>
              <a:t>8.3 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递归关系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</p:txBody>
      </p:sp>
      <p:grpSp>
        <p:nvGrpSpPr>
          <p:cNvPr id="114693" name="Group 4"/>
          <p:cNvGrpSpPr>
            <a:grpSpLocks/>
          </p:cNvGrpSpPr>
          <p:nvPr/>
        </p:nvGrpSpPr>
        <p:grpSpPr bwMode="auto">
          <a:xfrm>
            <a:off x="1042988" y="908050"/>
            <a:ext cx="5410200" cy="712788"/>
            <a:chOff x="1152" y="1101"/>
            <a:chExt cx="3408" cy="449"/>
          </a:xfrm>
        </p:grpSpPr>
        <p:grpSp>
          <p:nvGrpSpPr>
            <p:cNvPr id="114735" name="Group 5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114739" name="AutoShape 6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40" name="AutoShape 7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36" name="AutoShape 8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36" name="Line 9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37" name="Text Box 10"/>
            <p:cNvSpPr txBox="1">
              <a:spLocks noChangeArrowheads="1"/>
            </p:cNvSpPr>
            <p:nvPr/>
          </p:nvSpPr>
          <p:spPr bwMode="auto">
            <a:xfrm>
              <a:off x="2112" y="1101"/>
              <a:ext cx="1915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递归关系的概念</a:t>
              </a:r>
            </a:p>
          </p:txBody>
        </p:sp>
        <p:sp>
          <p:nvSpPr>
            <p:cNvPr id="114738" name="Text Box 11"/>
            <p:cNvSpPr txBox="1">
              <a:spLocks noChangeArrowheads="1"/>
            </p:cNvSpPr>
            <p:nvPr/>
          </p:nvSpPr>
          <p:spPr bwMode="gray">
            <a:xfrm>
              <a:off x="1266" y="1132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1</a:t>
              </a:r>
            </a:p>
          </p:txBody>
        </p:sp>
      </p:grpSp>
      <p:grpSp>
        <p:nvGrpSpPr>
          <p:cNvPr id="114694" name="Group 12"/>
          <p:cNvGrpSpPr>
            <a:grpSpLocks/>
          </p:cNvGrpSpPr>
          <p:nvPr/>
        </p:nvGrpSpPr>
        <p:grpSpPr bwMode="auto">
          <a:xfrm>
            <a:off x="971550" y="1773238"/>
            <a:ext cx="6196013" cy="712787"/>
            <a:chOff x="1152" y="1677"/>
            <a:chExt cx="3903" cy="449"/>
          </a:xfrm>
        </p:grpSpPr>
        <p:grpSp>
          <p:nvGrpSpPr>
            <p:cNvPr id="114728" name="Group 13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114732" name="AutoShape 14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33" name="AutoShape 15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44" name="AutoShape 16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29" name="Line 17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30" name="Text Box 18"/>
            <p:cNvSpPr txBox="1">
              <a:spLocks noChangeArrowheads="1"/>
            </p:cNvSpPr>
            <p:nvPr/>
          </p:nvSpPr>
          <p:spPr bwMode="auto">
            <a:xfrm>
              <a:off x="2112" y="1677"/>
              <a:ext cx="2943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常用的递归关系求解方法</a:t>
              </a:r>
            </a:p>
          </p:txBody>
        </p:sp>
        <p:sp>
          <p:nvSpPr>
            <p:cNvPr id="114731" name="Text Box 19"/>
            <p:cNvSpPr txBox="1">
              <a:spLocks noChangeArrowheads="1"/>
            </p:cNvSpPr>
            <p:nvPr/>
          </p:nvSpPr>
          <p:spPr bwMode="gray">
            <a:xfrm>
              <a:off x="1266" y="1708"/>
              <a:ext cx="2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2</a:t>
              </a:r>
            </a:p>
          </p:txBody>
        </p:sp>
      </p:grpSp>
      <p:grpSp>
        <p:nvGrpSpPr>
          <p:cNvPr id="114695" name="Group 20"/>
          <p:cNvGrpSpPr>
            <a:grpSpLocks/>
          </p:cNvGrpSpPr>
          <p:nvPr/>
        </p:nvGrpSpPr>
        <p:grpSpPr bwMode="auto">
          <a:xfrm>
            <a:off x="2124075" y="2565400"/>
            <a:ext cx="5410200" cy="712788"/>
            <a:chOff x="1152" y="1101"/>
            <a:chExt cx="3408" cy="449"/>
          </a:xfrm>
        </p:grpSpPr>
        <p:grpSp>
          <p:nvGrpSpPr>
            <p:cNvPr id="114721" name="Group 21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114725" name="AutoShape 22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26" name="AutoShape 23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52" name="AutoShape 24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22" name="Line 25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23" name="Text Box 26"/>
            <p:cNvSpPr txBox="1">
              <a:spLocks noChangeArrowheads="1"/>
            </p:cNvSpPr>
            <p:nvPr/>
          </p:nvSpPr>
          <p:spPr bwMode="auto">
            <a:xfrm>
              <a:off x="2112" y="1101"/>
              <a:ext cx="887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递归法</a:t>
              </a:r>
            </a:p>
          </p:txBody>
        </p:sp>
        <p:sp>
          <p:nvSpPr>
            <p:cNvPr id="114724" name="Text Box 27"/>
            <p:cNvSpPr txBox="1">
              <a:spLocks noChangeArrowheads="1"/>
            </p:cNvSpPr>
            <p:nvPr/>
          </p:nvSpPr>
          <p:spPr bwMode="gray">
            <a:xfrm>
              <a:off x="1182" y="1132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(1)</a:t>
              </a:r>
            </a:p>
          </p:txBody>
        </p:sp>
      </p:grpSp>
      <p:grpSp>
        <p:nvGrpSpPr>
          <p:cNvPr id="114696" name="Group 28"/>
          <p:cNvGrpSpPr>
            <a:grpSpLocks/>
          </p:cNvGrpSpPr>
          <p:nvPr/>
        </p:nvGrpSpPr>
        <p:grpSpPr bwMode="auto">
          <a:xfrm>
            <a:off x="2124075" y="3429000"/>
            <a:ext cx="5410200" cy="712788"/>
            <a:chOff x="1152" y="1677"/>
            <a:chExt cx="3408" cy="449"/>
          </a:xfrm>
        </p:grpSpPr>
        <p:grpSp>
          <p:nvGrpSpPr>
            <p:cNvPr id="114714" name="Group 29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114718" name="AutoShape 30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19" name="AutoShape 31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60" name="AutoShape 32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15" name="Line 33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16" name="Text Box 34"/>
            <p:cNvSpPr txBox="1">
              <a:spLocks noChangeArrowheads="1"/>
            </p:cNvSpPr>
            <p:nvPr/>
          </p:nvSpPr>
          <p:spPr bwMode="auto">
            <a:xfrm>
              <a:off x="2112" y="1677"/>
              <a:ext cx="1712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dirty="0">
                  <a:solidFill>
                    <a:srgbClr val="66FF66"/>
                  </a:solidFill>
                </a:rPr>
                <a:t>***</a:t>
              </a:r>
              <a:r>
                <a:rPr lang="zh-CN" altLang="en-US" dirty="0">
                  <a:solidFill>
                    <a:srgbClr val="66FF66"/>
                  </a:solidFill>
                </a:rPr>
                <a:t>生成函数法</a:t>
              </a:r>
            </a:p>
          </p:txBody>
        </p:sp>
        <p:sp>
          <p:nvSpPr>
            <p:cNvPr id="114717" name="Text Box 35"/>
            <p:cNvSpPr txBox="1">
              <a:spLocks noChangeArrowheads="1"/>
            </p:cNvSpPr>
            <p:nvPr/>
          </p:nvSpPr>
          <p:spPr bwMode="gray">
            <a:xfrm>
              <a:off x="1182" y="1708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(2)</a:t>
              </a:r>
            </a:p>
          </p:txBody>
        </p:sp>
      </p:grpSp>
      <p:grpSp>
        <p:nvGrpSpPr>
          <p:cNvPr id="114697" name="Group 36"/>
          <p:cNvGrpSpPr>
            <a:grpSpLocks/>
          </p:cNvGrpSpPr>
          <p:nvPr/>
        </p:nvGrpSpPr>
        <p:grpSpPr bwMode="auto">
          <a:xfrm>
            <a:off x="2124075" y="4292600"/>
            <a:ext cx="5410200" cy="712788"/>
            <a:chOff x="1152" y="1101"/>
            <a:chExt cx="3408" cy="449"/>
          </a:xfrm>
        </p:grpSpPr>
        <p:grpSp>
          <p:nvGrpSpPr>
            <p:cNvPr id="114707" name="Group 37"/>
            <p:cNvGrpSpPr>
              <a:grpSpLocks/>
            </p:cNvGrpSpPr>
            <p:nvPr/>
          </p:nvGrpSpPr>
          <p:grpSpPr bwMode="auto">
            <a:xfrm>
              <a:off x="1152" y="1131"/>
              <a:ext cx="480" cy="419"/>
              <a:chOff x="1110" y="2656"/>
              <a:chExt cx="1549" cy="1351"/>
            </a:xfrm>
          </p:grpSpPr>
          <p:sp>
            <p:nvSpPr>
              <p:cNvPr id="114711" name="AutoShape 3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12" name="AutoShape 3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68" name="AutoShape 40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08" name="Line 41"/>
            <p:cNvSpPr>
              <a:spLocks noChangeShapeType="1"/>
            </p:cNvSpPr>
            <p:nvPr/>
          </p:nvSpPr>
          <p:spPr bwMode="auto">
            <a:xfrm>
              <a:off x="1536" y="1515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09" name="Text Box 42"/>
            <p:cNvSpPr txBox="1">
              <a:spLocks noChangeArrowheads="1"/>
            </p:cNvSpPr>
            <p:nvPr/>
          </p:nvSpPr>
          <p:spPr bwMode="auto">
            <a:xfrm>
              <a:off x="2112" y="1101"/>
              <a:ext cx="1401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特征方程法</a:t>
              </a:r>
            </a:p>
          </p:txBody>
        </p:sp>
        <p:sp>
          <p:nvSpPr>
            <p:cNvPr id="114710" name="Text Box 43"/>
            <p:cNvSpPr txBox="1">
              <a:spLocks noChangeArrowheads="1"/>
            </p:cNvSpPr>
            <p:nvPr/>
          </p:nvSpPr>
          <p:spPr bwMode="gray">
            <a:xfrm>
              <a:off x="1182" y="1132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(3)</a:t>
              </a:r>
            </a:p>
          </p:txBody>
        </p:sp>
      </p:grpSp>
      <p:grpSp>
        <p:nvGrpSpPr>
          <p:cNvPr id="114698" name="Group 44"/>
          <p:cNvGrpSpPr>
            <a:grpSpLocks/>
          </p:cNvGrpSpPr>
          <p:nvPr/>
        </p:nvGrpSpPr>
        <p:grpSpPr bwMode="auto">
          <a:xfrm>
            <a:off x="2124075" y="5300663"/>
            <a:ext cx="5410200" cy="712787"/>
            <a:chOff x="1152" y="1677"/>
            <a:chExt cx="3408" cy="449"/>
          </a:xfrm>
        </p:grpSpPr>
        <p:grpSp>
          <p:nvGrpSpPr>
            <p:cNvPr id="114700" name="Group 45"/>
            <p:cNvGrpSpPr>
              <a:grpSpLocks/>
            </p:cNvGrpSpPr>
            <p:nvPr/>
          </p:nvGrpSpPr>
          <p:grpSpPr bwMode="auto">
            <a:xfrm>
              <a:off x="1152" y="1707"/>
              <a:ext cx="480" cy="419"/>
              <a:chOff x="3174" y="2656"/>
              <a:chExt cx="1549" cy="1351"/>
            </a:xfrm>
          </p:grpSpPr>
          <p:sp>
            <p:nvSpPr>
              <p:cNvPr id="114704" name="AutoShape 46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4705" name="AutoShape 47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6176" name="AutoShape 48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114701" name="Line 49"/>
            <p:cNvSpPr>
              <a:spLocks noChangeShapeType="1"/>
            </p:cNvSpPr>
            <p:nvPr/>
          </p:nvSpPr>
          <p:spPr bwMode="auto">
            <a:xfrm>
              <a:off x="1536" y="2091"/>
              <a:ext cx="3024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702" name="Text Box 50"/>
            <p:cNvSpPr txBox="1">
              <a:spLocks noChangeArrowheads="1"/>
            </p:cNvSpPr>
            <p:nvPr/>
          </p:nvSpPr>
          <p:spPr bwMode="auto">
            <a:xfrm>
              <a:off x="2112" y="1677"/>
              <a:ext cx="114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zh-CN" altLang="en-US">
                  <a:solidFill>
                    <a:srgbClr val="66FF66"/>
                  </a:solidFill>
                </a:rPr>
                <a:t>其他方法</a:t>
              </a:r>
            </a:p>
          </p:txBody>
        </p:sp>
        <p:sp>
          <p:nvSpPr>
            <p:cNvPr id="114703" name="Text Box 51"/>
            <p:cNvSpPr txBox="1">
              <a:spLocks noChangeArrowheads="1"/>
            </p:cNvSpPr>
            <p:nvPr/>
          </p:nvSpPr>
          <p:spPr bwMode="gray">
            <a:xfrm>
              <a:off x="1182" y="1708"/>
              <a:ext cx="414" cy="3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1pPr>
              <a:lvl2pPr marL="742950" indent="-28575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2pPr>
              <a:lvl3pPr marL="11430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3pPr>
              <a:lvl4pPr marL="16002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4pPr>
              <a:lvl5pPr marL="2057400" indent="-228600" eaLnBrk="0" hangingPunct="0"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 b="1">
                  <a:solidFill>
                    <a:srgbClr val="FFFF99"/>
                  </a:solidFill>
                  <a:latin typeface="Arial" charset="0"/>
                  <a:ea typeface="楷体_GB2312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chemeClr val="bg1"/>
                  </a:solidFill>
                  <a:latin typeface="Times New Roman" pitchFamily="18" charset="0"/>
                  <a:ea typeface="宋体" pitchFamily="2" charset="-122"/>
                </a:rPr>
                <a:t>(4)</a:t>
              </a:r>
            </a:p>
          </p:txBody>
        </p:sp>
      </p:grpSp>
      <p:sp>
        <p:nvSpPr>
          <p:cNvPr id="114699" name="Rectangle 52"/>
          <p:cNvSpPr>
            <a:spLocks noChangeArrowheads="1"/>
          </p:cNvSpPr>
          <p:nvPr/>
        </p:nvSpPr>
        <p:spPr bwMode="auto">
          <a:xfrm>
            <a:off x="1979613" y="4292600"/>
            <a:ext cx="4679950" cy="1657350"/>
          </a:xfrm>
          <a:prstGeom prst="rect">
            <a:avLst/>
          </a:prstGeom>
          <a:noFill/>
          <a:ln w="38100" algn="ctr">
            <a:solidFill>
              <a:srgbClr val="FF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EB79E7B-EED9-4998-B816-ABF37837A7B3}" type="slidenum">
              <a:rPr lang="zh-CN" altLang="en-US"/>
              <a:pPr>
                <a:defRPr/>
              </a:pPr>
              <a:t>54</a:t>
            </a:fld>
            <a:r>
              <a:rPr lang="zh-CN" altLang="en-US"/>
              <a:t>页</a:t>
            </a:r>
          </a:p>
        </p:txBody>
      </p:sp>
      <p:sp>
        <p:nvSpPr>
          <p:cNvPr id="11673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</a:rPr>
              <a:t>3.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特征方程法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对于常系数线性递归关系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可以考虑用特征方程法求解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分两种情况分别进行讨论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B335077C-1620-4B2D-AA9F-AEE7A005F2A4}" type="slidenum">
              <a:rPr lang="zh-CN" altLang="en-US"/>
              <a:pPr>
                <a:defRPr/>
              </a:pPr>
              <a:t>55</a:t>
            </a:fld>
            <a:r>
              <a:rPr lang="zh-CN" altLang="en-US"/>
              <a:t>页</a:t>
            </a:r>
          </a:p>
        </p:txBody>
      </p:sp>
      <p:sp>
        <p:nvSpPr>
          <p:cNvPr id="117763" name="Rectangle 2"/>
          <p:cNvSpPr>
            <a:spLocks noGrp="1" noChangeArrowheads="1"/>
          </p:cNvSpPr>
          <p:nvPr>
            <p:ph/>
          </p:nvPr>
        </p:nvSpPr>
        <p:spPr>
          <a:xfrm>
            <a:off x="0" y="404813"/>
            <a:ext cx="9143999" cy="5853064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dirty="0">
                <a:latin typeface="Times New Roman" pitchFamily="18" charset="0"/>
              </a:rPr>
              <a:t>(1)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常系数线性齐次递归关系</a:t>
            </a: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为正整数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在初始条件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下，递归关系</a:t>
            </a: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称为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阶常系数线性齐次递归关系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其中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为常数且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  <a:sym typeface="Symbol" pitchFamily="18" charset="2"/>
              </a:rPr>
              <a:t>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0. </a:t>
            </a:r>
          </a:p>
        </p:txBody>
      </p:sp>
      <p:sp>
        <p:nvSpPr>
          <p:cNvPr id="117764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graphicFrame>
        <p:nvGraphicFramePr>
          <p:cNvPr id="11776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696131"/>
              </p:ext>
            </p:extLst>
          </p:nvPr>
        </p:nvGraphicFramePr>
        <p:xfrm>
          <a:off x="1259632" y="2492375"/>
          <a:ext cx="6327775" cy="599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314499" imgH="142830" progId="Equation.3">
                  <p:embed/>
                </p:oleObj>
              </mc:Choice>
              <mc:Fallback>
                <p:oleObj name="公式" r:id="rId2" imgW="2314499" imgH="142830" progId="Equation.3">
                  <p:embed/>
                  <p:pic>
                    <p:nvPicPr>
                      <p:cNvPr id="11776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9632" y="2492375"/>
                        <a:ext cx="6327775" cy="599297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FFFF00"/>
                        </a:solidFill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6" name="Line 5"/>
          <p:cNvSpPr>
            <a:spLocks noChangeShapeType="1"/>
          </p:cNvSpPr>
          <p:nvPr/>
        </p:nvSpPr>
        <p:spPr bwMode="auto">
          <a:xfrm>
            <a:off x="1691680" y="4149725"/>
            <a:ext cx="431800" cy="0"/>
          </a:xfrm>
          <a:prstGeom prst="line">
            <a:avLst/>
          </a:prstGeom>
          <a:noFill/>
          <a:ln w="1270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7767" name="Line 6"/>
          <p:cNvSpPr>
            <a:spLocks noChangeShapeType="1"/>
          </p:cNvSpPr>
          <p:nvPr/>
        </p:nvSpPr>
        <p:spPr bwMode="auto">
          <a:xfrm>
            <a:off x="2483768" y="4149725"/>
            <a:ext cx="1079500" cy="0"/>
          </a:xfrm>
          <a:prstGeom prst="line">
            <a:avLst/>
          </a:prstGeom>
          <a:noFill/>
          <a:ln w="1270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7768" name="Line 7"/>
          <p:cNvSpPr>
            <a:spLocks noChangeShapeType="1"/>
          </p:cNvSpPr>
          <p:nvPr/>
        </p:nvSpPr>
        <p:spPr bwMode="auto">
          <a:xfrm>
            <a:off x="3851920" y="4149725"/>
            <a:ext cx="576262" cy="0"/>
          </a:xfrm>
          <a:prstGeom prst="line">
            <a:avLst/>
          </a:prstGeom>
          <a:noFill/>
          <a:ln w="1270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7769" name="Line 8"/>
          <p:cNvSpPr>
            <a:spLocks noChangeShapeType="1"/>
          </p:cNvSpPr>
          <p:nvPr/>
        </p:nvSpPr>
        <p:spPr bwMode="auto">
          <a:xfrm>
            <a:off x="4788024" y="4149725"/>
            <a:ext cx="574675" cy="0"/>
          </a:xfrm>
          <a:prstGeom prst="line">
            <a:avLst/>
          </a:prstGeom>
          <a:noFill/>
          <a:ln w="1270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3A891422-43F7-64C3-AC1E-8407327841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3900301"/>
              </p:ext>
            </p:extLst>
          </p:nvPr>
        </p:nvGraphicFramePr>
        <p:xfrm>
          <a:off x="1059656" y="5778459"/>
          <a:ext cx="71120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7112691" imgH="568460" progId="Equation.DSMT4">
                  <p:embed/>
                </p:oleObj>
              </mc:Choice>
              <mc:Fallback>
                <p:oleObj name="Equation" r:id="rId4" imgW="7112691" imgH="5684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9656" y="5778459"/>
                        <a:ext cx="7112000" cy="568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C90069CB-023B-BC1F-A03F-20D7398F3262}"/>
              </a:ext>
            </a:extLst>
          </p:cNvPr>
          <p:cNvSpPr txBox="1"/>
          <p:nvPr/>
        </p:nvSpPr>
        <p:spPr>
          <a:xfrm>
            <a:off x="0" y="5301208"/>
            <a:ext cx="6840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注：常系数线性非齐次递归关系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840DD0F8-7CE9-413D-BB34-0D100A2DB3CF}" type="slidenum">
              <a:rPr lang="zh-CN" altLang="en-US"/>
              <a:pPr>
                <a:defRPr/>
              </a:pPr>
              <a:t>56</a:t>
            </a:fld>
            <a:r>
              <a:rPr lang="zh-CN" altLang="en-US"/>
              <a:t>页</a:t>
            </a:r>
          </a:p>
        </p:txBody>
      </p:sp>
      <p:sp>
        <p:nvSpPr>
          <p:cNvPr id="118787" name="Rectangle 2"/>
          <p:cNvSpPr>
            <a:spLocks noGrp="1" noChangeArrowheads="1"/>
          </p:cNvSpPr>
          <p:nvPr>
            <p:ph/>
          </p:nvPr>
        </p:nvSpPr>
        <p:spPr>
          <a:xfrm>
            <a:off x="0" y="117475"/>
            <a:ext cx="9144000" cy="62404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i="1">
                <a:latin typeface="Times New Roman" pitchFamily="18" charset="0"/>
              </a:rPr>
              <a:t>k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阶常系数线性齐次递归关系的</a:t>
            </a: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特征方程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(characteristic equation)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定义为</a:t>
            </a: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/>
          </a:p>
        </p:txBody>
      </p:sp>
      <p:graphicFrame>
        <p:nvGraphicFramePr>
          <p:cNvPr id="11878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3734725"/>
              </p:ext>
            </p:extLst>
          </p:nvPr>
        </p:nvGraphicFramePr>
        <p:xfrm>
          <a:off x="1836638" y="2636838"/>
          <a:ext cx="53276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638356" imgH="152280" progId="Equation.3">
                  <p:embed/>
                </p:oleObj>
              </mc:Choice>
              <mc:Fallback>
                <p:oleObj name="公式" r:id="rId2" imgW="1638356" imgH="152280" progId="Equation.3">
                  <p:embed/>
                  <p:pic>
                    <p:nvPicPr>
                      <p:cNvPr id="11878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6638" y="2636838"/>
                        <a:ext cx="53276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878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848320"/>
              </p:ext>
            </p:extLst>
          </p:nvPr>
        </p:nvGraphicFramePr>
        <p:xfrm>
          <a:off x="3995936" y="4508500"/>
          <a:ext cx="12065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400067" imgH="152280" progId="Equation.3">
                  <p:embed/>
                </p:oleObj>
              </mc:Choice>
              <mc:Fallback>
                <p:oleObj name="公式" r:id="rId4" imgW="400067" imgH="152280" progId="Equation.3">
                  <p:embed/>
                  <p:pic>
                    <p:nvPicPr>
                      <p:cNvPr id="11878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5936" y="4508500"/>
                        <a:ext cx="12065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90" name="AutoShape 5"/>
          <p:cNvSpPr>
            <a:spLocks noChangeArrowheads="1"/>
          </p:cNvSpPr>
          <p:nvPr/>
        </p:nvSpPr>
        <p:spPr bwMode="auto">
          <a:xfrm>
            <a:off x="4140200" y="3429000"/>
            <a:ext cx="865188" cy="1079500"/>
          </a:xfrm>
          <a:prstGeom prst="downArrow">
            <a:avLst>
              <a:gd name="adj1" fmla="val 50000"/>
              <a:gd name="adj2" fmla="val 3119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endParaRPr lang="zh-CN" altLang="en-US"/>
          </a:p>
        </p:txBody>
      </p:sp>
      <p:graphicFrame>
        <p:nvGraphicFramePr>
          <p:cNvPr id="118791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050885"/>
              </p:ext>
            </p:extLst>
          </p:nvPr>
        </p:nvGraphicFramePr>
        <p:xfrm>
          <a:off x="1907158" y="1708547"/>
          <a:ext cx="6985322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2314499" imgH="142830" progId="Equation.3">
                  <p:embed/>
                </p:oleObj>
              </mc:Choice>
              <mc:Fallback>
                <p:oleObj name="公式" r:id="rId6" imgW="2314499" imgH="142830" progId="Equation.3">
                  <p:embed/>
                  <p:pic>
                    <p:nvPicPr>
                      <p:cNvPr id="11879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7158" y="1708547"/>
                        <a:ext cx="6985322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36C03F8B-1177-4626-A95A-998A33E740EC}" type="slidenum">
              <a:rPr lang="zh-CN" altLang="en-US"/>
              <a:pPr>
                <a:defRPr/>
              </a:pPr>
              <a:t>57</a:t>
            </a:fld>
            <a:r>
              <a:rPr lang="zh-CN" altLang="en-US"/>
              <a:t>页</a:t>
            </a:r>
          </a:p>
        </p:txBody>
      </p:sp>
      <p:sp>
        <p:nvSpPr>
          <p:cNvPr id="11981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Theorem 8-7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若递归关系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的特征方程有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个不同的根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则其通解为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给定初始条件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可唯一确定出其中的待定常数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  <p:graphicFrame>
        <p:nvGraphicFramePr>
          <p:cNvPr id="1198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3915220"/>
              </p:ext>
            </p:extLst>
          </p:nvPr>
        </p:nvGraphicFramePr>
        <p:xfrm>
          <a:off x="6116638" y="1780555"/>
          <a:ext cx="212777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704777" imgH="142830" progId="Equation.3">
                  <p:embed/>
                </p:oleObj>
              </mc:Choice>
              <mc:Fallback>
                <p:oleObj name="公式" r:id="rId2" imgW="704777" imgH="142830" progId="Equation.3">
                  <p:embed/>
                  <p:pic>
                    <p:nvPicPr>
                      <p:cNvPr id="11981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6638" y="1780555"/>
                        <a:ext cx="212777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98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96448"/>
              </p:ext>
            </p:extLst>
          </p:nvPr>
        </p:nvGraphicFramePr>
        <p:xfrm>
          <a:off x="2987675" y="2492896"/>
          <a:ext cx="4572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1743168" imgH="152280" progId="Equation.3">
                  <p:embed/>
                </p:oleObj>
              </mc:Choice>
              <mc:Fallback>
                <p:oleObj name="公式" r:id="rId4" imgW="1743168" imgH="152280" progId="Equation.3">
                  <p:embed/>
                  <p:pic>
                    <p:nvPicPr>
                      <p:cNvPr id="11981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7675" y="2492896"/>
                        <a:ext cx="4572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9814" name="Object 5"/>
          <p:cNvGraphicFramePr>
            <a:graphicFrameLocks noChangeAspect="1"/>
          </p:cNvGraphicFramePr>
          <p:nvPr/>
        </p:nvGraphicFramePr>
        <p:xfrm>
          <a:off x="1547813" y="836613"/>
          <a:ext cx="60007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2314499" imgH="142830" progId="Equation.3">
                  <p:embed/>
                </p:oleObj>
              </mc:Choice>
              <mc:Fallback>
                <p:oleObj name="公式" r:id="rId6" imgW="2314499" imgH="142830" progId="Equation.3">
                  <p:embed/>
                  <p:pic>
                    <p:nvPicPr>
                      <p:cNvPr id="11981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836613"/>
                        <a:ext cx="600075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942BCAE-BC46-4278-B488-74191CBC46DB}" type="slidenum">
              <a:rPr lang="zh-CN" altLang="en-US"/>
              <a:pPr>
                <a:defRPr/>
              </a:pPr>
              <a:t>58</a:t>
            </a:fld>
            <a:r>
              <a:rPr lang="zh-CN" altLang="en-US"/>
              <a:t>页</a:t>
            </a:r>
          </a:p>
        </p:txBody>
      </p:sp>
      <p:sp>
        <p:nvSpPr>
          <p:cNvPr id="12083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8-10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在初始条件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求解递归关系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– 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≥3). </a:t>
            </a:r>
            <a:endParaRPr lang="en-US" altLang="zh-CN" b="0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40000"/>
              </a:lnSpc>
              <a:buFontTx/>
              <a:buNone/>
            </a:pPr>
            <a:endParaRPr lang="en-US" altLang="zh-CN" dirty="0"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79BE68B6-D217-4819-870C-BA2D6CDC993E}" type="slidenum">
              <a:rPr lang="zh-CN" altLang="en-US"/>
              <a:pPr>
                <a:defRPr/>
              </a:pPr>
              <a:t>5</a:t>
            </a:fld>
            <a:r>
              <a:rPr lang="zh-CN" altLang="en-US"/>
              <a:t>页</a:t>
            </a:r>
          </a:p>
        </p:txBody>
      </p:sp>
      <p:sp>
        <p:nvSpPr>
          <p:cNvPr id="13315" name="Rectangle 4"/>
          <p:cNvSpPr>
            <a:spLocks noGrp="1" noChangeArrowheads="1"/>
          </p:cNvSpPr>
          <p:nvPr>
            <p:ph/>
          </p:nvPr>
        </p:nvSpPr>
        <p:spPr>
          <a:xfrm>
            <a:off x="0" y="117475"/>
            <a:ext cx="9144000" cy="6191845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dirty="0"/>
          </a:p>
          <a:p>
            <a:pPr eaLnBrk="1" hangingPunct="1">
              <a:buFontTx/>
              <a:buNone/>
            </a:pPr>
            <a:endParaRPr lang="en-US" altLang="zh-CN" sz="3200" dirty="0"/>
          </a:p>
          <a:p>
            <a:pPr eaLnBrk="1" hangingPunct="1"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假设</a:t>
            </a:r>
            <a:r>
              <a:rPr lang="zh-Hans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需从某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班</a:t>
            </a:r>
            <a:r>
              <a:rPr lang="zh-Hans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级选一名代表参加学校活动，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个男生，有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个女生，根据加法原理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?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知，有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+ 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</a:t>
            </a:r>
            <a:r>
              <a:rPr lang="zh-Hans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选派方式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  <p:sp>
        <p:nvSpPr>
          <p:cNvPr id="13316" name="Oval 5"/>
          <p:cNvSpPr>
            <a:spLocks noChangeArrowheads="1"/>
          </p:cNvSpPr>
          <p:nvPr/>
        </p:nvSpPr>
        <p:spPr bwMode="auto">
          <a:xfrm>
            <a:off x="1763713" y="2636838"/>
            <a:ext cx="144462" cy="144462"/>
          </a:xfrm>
          <a:prstGeom prst="ellipse">
            <a:avLst/>
          </a:prstGeom>
          <a:noFill/>
          <a:ln w="2857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17" name="Oval 6"/>
          <p:cNvSpPr>
            <a:spLocks noChangeArrowheads="1"/>
          </p:cNvSpPr>
          <p:nvPr/>
        </p:nvSpPr>
        <p:spPr bwMode="auto">
          <a:xfrm>
            <a:off x="5148263" y="2636838"/>
            <a:ext cx="144462" cy="144462"/>
          </a:xfrm>
          <a:prstGeom prst="ellipse">
            <a:avLst/>
          </a:prstGeom>
          <a:noFill/>
          <a:ln w="28575" algn="ctr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18" name="Freeform 7"/>
          <p:cNvSpPr>
            <a:spLocks/>
          </p:cNvSpPr>
          <p:nvPr/>
        </p:nvSpPr>
        <p:spPr bwMode="auto">
          <a:xfrm>
            <a:off x="1908175" y="2301875"/>
            <a:ext cx="3240088" cy="406400"/>
          </a:xfrm>
          <a:custGeom>
            <a:avLst/>
            <a:gdLst>
              <a:gd name="T0" fmla="*/ 0 w 2041"/>
              <a:gd name="T1" fmla="*/ 2147483647 h 256"/>
              <a:gd name="T2" fmla="*/ 2147483647 w 2041"/>
              <a:gd name="T3" fmla="*/ 2147483647 h 256"/>
              <a:gd name="T4" fmla="*/ 2147483647 w 2041"/>
              <a:gd name="T5" fmla="*/ 2147483647 h 256"/>
              <a:gd name="T6" fmla="*/ 2147483647 w 2041"/>
              <a:gd name="T7" fmla="*/ 2147483647 h 256"/>
              <a:gd name="T8" fmla="*/ 0 60000 65536"/>
              <a:gd name="T9" fmla="*/ 0 60000 65536"/>
              <a:gd name="T10" fmla="*/ 0 60000 65536"/>
              <a:gd name="T11" fmla="*/ 0 60000 65536"/>
              <a:gd name="T12" fmla="*/ 0 w 2041"/>
              <a:gd name="T13" fmla="*/ 0 h 256"/>
              <a:gd name="T14" fmla="*/ 2041 w 2041"/>
              <a:gd name="T15" fmla="*/ 256 h 2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41" h="256">
                <a:moveTo>
                  <a:pt x="0" y="256"/>
                </a:moveTo>
                <a:cubicBezTo>
                  <a:pt x="230" y="158"/>
                  <a:pt x="461" y="60"/>
                  <a:pt x="680" y="30"/>
                </a:cubicBezTo>
                <a:cubicBezTo>
                  <a:pt x="899" y="0"/>
                  <a:pt x="1088" y="45"/>
                  <a:pt x="1315" y="75"/>
                </a:cubicBezTo>
                <a:cubicBezTo>
                  <a:pt x="1542" y="105"/>
                  <a:pt x="1791" y="158"/>
                  <a:pt x="2041" y="211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9" name="Freeform 8"/>
          <p:cNvSpPr>
            <a:spLocks/>
          </p:cNvSpPr>
          <p:nvPr/>
        </p:nvSpPr>
        <p:spPr bwMode="auto">
          <a:xfrm>
            <a:off x="1908175" y="1184275"/>
            <a:ext cx="3311525" cy="1452563"/>
          </a:xfrm>
          <a:custGeom>
            <a:avLst/>
            <a:gdLst>
              <a:gd name="T0" fmla="*/ 0 w 2086"/>
              <a:gd name="T1" fmla="*/ 2147483647 h 915"/>
              <a:gd name="T2" fmla="*/ 2147483647 w 2086"/>
              <a:gd name="T3" fmla="*/ 2147483647 h 915"/>
              <a:gd name="T4" fmla="*/ 2147483647 w 2086"/>
              <a:gd name="T5" fmla="*/ 2147483647 h 915"/>
              <a:gd name="T6" fmla="*/ 0 60000 65536"/>
              <a:gd name="T7" fmla="*/ 0 60000 65536"/>
              <a:gd name="T8" fmla="*/ 0 60000 65536"/>
              <a:gd name="T9" fmla="*/ 0 w 2086"/>
              <a:gd name="T10" fmla="*/ 0 h 915"/>
              <a:gd name="T11" fmla="*/ 2086 w 2086"/>
              <a:gd name="T12" fmla="*/ 915 h 91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6" h="915">
                <a:moveTo>
                  <a:pt x="0" y="915"/>
                </a:moveTo>
                <a:cubicBezTo>
                  <a:pt x="279" y="465"/>
                  <a:pt x="559" y="16"/>
                  <a:pt x="907" y="8"/>
                </a:cubicBezTo>
                <a:cubicBezTo>
                  <a:pt x="1255" y="0"/>
                  <a:pt x="1670" y="435"/>
                  <a:pt x="2086" y="870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0" name="Freeform 9"/>
          <p:cNvSpPr>
            <a:spLocks/>
          </p:cNvSpPr>
          <p:nvPr/>
        </p:nvSpPr>
        <p:spPr bwMode="auto">
          <a:xfrm>
            <a:off x="1835150" y="2781300"/>
            <a:ext cx="3313113" cy="874713"/>
          </a:xfrm>
          <a:custGeom>
            <a:avLst/>
            <a:gdLst>
              <a:gd name="T0" fmla="*/ 0 w 2087"/>
              <a:gd name="T1" fmla="*/ 0 h 551"/>
              <a:gd name="T2" fmla="*/ 2147483647 w 2087"/>
              <a:gd name="T3" fmla="*/ 2147483647 h 551"/>
              <a:gd name="T4" fmla="*/ 2147483647 w 2087"/>
              <a:gd name="T5" fmla="*/ 2147483647 h 551"/>
              <a:gd name="T6" fmla="*/ 0 60000 65536"/>
              <a:gd name="T7" fmla="*/ 0 60000 65536"/>
              <a:gd name="T8" fmla="*/ 0 60000 65536"/>
              <a:gd name="T9" fmla="*/ 0 w 2087"/>
              <a:gd name="T10" fmla="*/ 0 h 551"/>
              <a:gd name="T11" fmla="*/ 2087 w 2087"/>
              <a:gd name="T12" fmla="*/ 551 h 55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7" h="551">
                <a:moveTo>
                  <a:pt x="0" y="0"/>
                </a:moveTo>
                <a:cubicBezTo>
                  <a:pt x="257" y="268"/>
                  <a:pt x="514" y="537"/>
                  <a:pt x="862" y="544"/>
                </a:cubicBezTo>
                <a:cubicBezTo>
                  <a:pt x="1210" y="551"/>
                  <a:pt x="1648" y="298"/>
                  <a:pt x="2087" y="45"/>
                </a:cubicBezTo>
              </a:path>
            </a:pathLst>
          </a:custGeom>
          <a:noFill/>
          <a:ln w="57150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321" name="Object 10"/>
              <p:cNvSpPr txBox="1"/>
              <p:nvPr/>
            </p:nvSpPr>
            <p:spPr bwMode="auto">
              <a:xfrm>
                <a:off x="3275856" y="2647950"/>
                <a:ext cx="250825" cy="6254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normAutofit/>
              </a:bodyPr>
              <a:lstStyle/>
              <a:p>
                <a:pP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321" name="Object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275856" y="2647950"/>
                <a:ext cx="250825" cy="6254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32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3565375"/>
              </p:ext>
            </p:extLst>
          </p:nvPr>
        </p:nvGraphicFramePr>
        <p:xfrm>
          <a:off x="3081337" y="487363"/>
          <a:ext cx="627063" cy="709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3" imgW="104812" imgH="133380" progId="Equation.3">
                  <p:embed/>
                </p:oleObj>
              </mc:Choice>
              <mc:Fallback>
                <p:oleObj name="公式" r:id="rId3" imgW="104812" imgH="133380" progId="Equation.3">
                  <p:embed/>
                  <p:pic>
                    <p:nvPicPr>
                      <p:cNvPr id="13322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1337" y="487363"/>
                        <a:ext cx="627063" cy="709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3" name="Object 12"/>
          <p:cNvGraphicFramePr>
            <a:graphicFrameLocks noChangeAspect="1"/>
          </p:cNvGraphicFramePr>
          <p:nvPr/>
        </p:nvGraphicFramePr>
        <p:xfrm>
          <a:off x="3038475" y="1557338"/>
          <a:ext cx="669925" cy="709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114266" imgH="133380" progId="Equation.3">
                  <p:embed/>
                </p:oleObj>
              </mc:Choice>
              <mc:Fallback>
                <p:oleObj name="公式" r:id="rId5" imgW="114266" imgH="133380" progId="Equation.3">
                  <p:embed/>
                  <p:pic>
                    <p:nvPicPr>
                      <p:cNvPr id="13323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8475" y="1557338"/>
                        <a:ext cx="669925" cy="709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4" name="Object 13"/>
          <p:cNvGraphicFramePr>
            <a:graphicFrameLocks noChangeAspect="1"/>
          </p:cNvGraphicFramePr>
          <p:nvPr/>
        </p:nvGraphicFramePr>
        <p:xfrm>
          <a:off x="3203575" y="3624263"/>
          <a:ext cx="66992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7" imgW="114266" imgH="142830" progId="Equation.3">
                  <p:embed/>
                </p:oleObj>
              </mc:Choice>
              <mc:Fallback>
                <p:oleObj name="公式" r:id="rId7" imgW="114266" imgH="142830" progId="Equation.3">
                  <p:embed/>
                  <p:pic>
                    <p:nvPicPr>
                      <p:cNvPr id="13324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3575" y="3624263"/>
                        <a:ext cx="669925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0AED316B-D7DD-0F41-53E5-4556EA62F60D}"/>
              </a:ext>
            </a:extLst>
          </p:cNvPr>
          <p:cNvSpPr txBox="1"/>
          <p:nvPr/>
        </p:nvSpPr>
        <p:spPr>
          <a:xfrm>
            <a:off x="1152526" y="2324407"/>
            <a:ext cx="864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7B46D72-FB24-CAD3-B71D-85403BFE3E74}"/>
              </a:ext>
            </a:extLst>
          </p:cNvPr>
          <p:cNvSpPr txBox="1"/>
          <p:nvPr/>
        </p:nvSpPr>
        <p:spPr>
          <a:xfrm>
            <a:off x="5303355" y="2344450"/>
            <a:ext cx="864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zh-CN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6E9A648-BE34-49A1-A20E-9C366E6E5455}" type="slidenum">
              <a:rPr lang="zh-CN" altLang="en-US"/>
              <a:pPr>
                <a:defRPr/>
              </a:pPr>
              <a:t>59</a:t>
            </a:fld>
            <a:r>
              <a:rPr lang="zh-CN" altLang="en-US"/>
              <a:t>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859" name="Rectangle 2"/>
              <p:cNvSpPr>
                <a:spLocks noGrp="1" noChangeArrowheads="1"/>
              </p:cNvSpPr>
              <p:nvPr>
                <p:ph/>
              </p:nvPr>
            </p:nvSpPr>
            <p:spPr>
              <a:xfrm>
                <a:off x="0" y="247624"/>
                <a:ext cx="9144000" cy="6240463"/>
              </a:xfrm>
            </p:spPr>
            <p:txBody>
              <a:bodyPr/>
              <a:lstStyle/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:r>
                  <a:rPr lang="en-US" altLang="zh-CN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Solution</a:t>
                </a:r>
                <a:r>
                  <a:rPr lang="en-US" altLang="zh-CN" b="0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 </a:t>
                </a:r>
                <a:r>
                  <a:rPr lang="zh-CN" altLang="en-US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递归关系</a:t>
                </a:r>
                <a:r>
                  <a:rPr lang="en-US" altLang="zh-CN" i="1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F</a:t>
                </a:r>
                <a:r>
                  <a:rPr lang="en-US" altLang="zh-CN" i="1" baseline="-25000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n</a:t>
                </a:r>
                <a:r>
                  <a:rPr lang="en-US" altLang="zh-CN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 = </a:t>
                </a:r>
                <a:r>
                  <a:rPr lang="en-US" altLang="zh-CN" i="1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F</a:t>
                </a:r>
                <a:r>
                  <a:rPr lang="en-US" altLang="zh-CN" i="1" baseline="-25000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n</a:t>
                </a:r>
                <a:r>
                  <a:rPr lang="en-US" altLang="zh-CN" baseline="-25000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 – 1</a:t>
                </a:r>
                <a:r>
                  <a:rPr lang="en-US" altLang="zh-CN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 + </a:t>
                </a:r>
                <a:r>
                  <a:rPr lang="en-US" altLang="zh-CN" i="1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F</a:t>
                </a:r>
                <a:r>
                  <a:rPr lang="en-US" altLang="zh-CN" i="1" baseline="-25000" dirty="0" err="1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n</a:t>
                </a:r>
                <a:r>
                  <a:rPr lang="en-US" altLang="zh-CN" baseline="-25000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 – 2</a:t>
                </a:r>
                <a:r>
                  <a:rPr lang="zh-CN" altLang="en-US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的特征方程为</a:t>
                </a:r>
              </a:p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:endParaRPr lang="zh-CN" altLang="en-US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:r>
                  <a:rPr lang="zh-CN" altLang="en-US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其根为 </a:t>
                </a:r>
                <a:endParaRPr lang="en-US" altLang="zh-CN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:endParaRPr lang="en-US" altLang="zh-CN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:endParaRPr lang="en-US" altLang="zh-CN" sz="2400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  <a:p>
                <a:pPr eaLnBrk="1" hangingPunct="1">
                  <a:lnSpc>
                    <a:spcPct val="120000"/>
                  </a:lnSpc>
                  <a:buFontTx/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ans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Hans" b="1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Hans" b="1" i="1" dirty="0" smtClean="0">
                        <a:latin typeface="Cambria Math" panose="02040503050406030204" pitchFamily="18" charset="0"/>
                        <a:ea typeface="华文楷体" pitchFamily="2" charset="-122"/>
                        <a:cs typeface="Times New Roman" pitchFamily="18" charset="0"/>
                      </a:rPr>
                      <m:t>=</m:t>
                    </m:r>
                    <m:f>
                      <m:fPr>
                        <m:ctrlPr>
                          <a:rPr lang="en-US" altLang="zh-Hans" b="1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altLang="zh-Hans" b="1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𝟏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𝟓</m:t>
                            </m:r>
                          </m:e>
                        </m:rad>
                      </m:den>
                    </m:f>
                    <m:d>
                      <m:dPr>
                        <m:ctrlPr>
                          <a:rPr lang="en-US" altLang="zh-Hans" b="1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Hans" b="1" i="1" dirty="0" smtClean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a:rPr lang="en-US" altLang="zh-Hans" b="1" i="1" dirty="0" smtClean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𝟏</m:t>
                            </m:r>
                            <m:r>
                              <a:rPr lang="en-US" altLang="zh-Hans" b="1" i="1" dirty="0" smtClean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+</m:t>
                            </m:r>
                            <m:rad>
                              <m:radPr>
                                <m:degHide m:val="on"/>
                                <m:ctrlPr>
                                  <a:rPr lang="en-US" altLang="zh-Hans" b="1" i="1" dirty="0" smtClean="0">
                                    <a:latin typeface="Cambria Math" panose="02040503050406030204" pitchFamily="18" charset="0"/>
                                    <a:ea typeface="华文楷体" pitchFamily="2" charset="-122"/>
                                    <a:cs typeface="Times New Roman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Hans" b="1" i="1" dirty="0" smtClean="0">
                                    <a:latin typeface="Cambria Math" panose="02040503050406030204" pitchFamily="18" charset="0"/>
                                    <a:ea typeface="华文楷体" pitchFamily="2" charset="-122"/>
                                    <a:cs typeface="Times New Roman" pitchFamily="18" charset="0"/>
                                  </a:rPr>
                                  <m:t>𝟓</m:t>
                                </m:r>
                              </m:e>
                            </m:rad>
                          </m:num>
                          <m:den>
                            <m:r>
                              <a:rPr lang="en-US" altLang="zh-Hans" b="1" i="1" dirty="0" smtClean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𝟐</m:t>
                            </m:r>
                          </m:den>
                        </m:f>
                      </m:e>
                    </m:d>
                  </m:oMath>
                </a14:m>
                <a:r>
                  <a:rPr lang="zh-Hans" altLang="en-US" dirty="0">
                    <a:latin typeface="Times New Roman" pitchFamily="18" charset="0"/>
                    <a:ea typeface="华文楷体" pitchFamily="2" charset="-122"/>
                    <a:cs typeface="Times New Roman" pitchFamily="18" charset="0"/>
                  </a:rPr>
                  <a:t>，</a:t>
                </a:r>
                <a:r>
                  <a:rPr lang="en-US" altLang="zh-Hans" dirty="0">
                    <a:ea typeface="华文楷体" pitchFamily="2" charset="-122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Hans" b="1" i="1" dirty="0" smtClean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Hans" i="1" dirty="0">
                        <a:latin typeface="Cambria Math" panose="02040503050406030204" pitchFamily="18" charset="0"/>
                        <a:ea typeface="华文楷体" pitchFamily="2" charset="-122"/>
                        <a:cs typeface="Times New Roman" pitchFamily="18" charset="0"/>
                      </a:rPr>
                      <m:t>=</m:t>
                    </m:r>
                    <m:r>
                      <a:rPr lang="en-US" altLang="zh-Hans" b="1" i="1" dirty="0" smtClean="0">
                        <a:latin typeface="Cambria Math" panose="02040503050406030204" pitchFamily="18" charset="0"/>
                        <a:ea typeface="华文楷体" pitchFamily="2" charset="-122"/>
                        <a:cs typeface="Times New Roman" pitchFamily="18" charset="0"/>
                      </a:rPr>
                      <m:t>−</m:t>
                    </m:r>
                    <m:f>
                      <m:fPr>
                        <m:ctrlP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fPr>
                      <m:num>
                        <m: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  <m:t>𝟏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𝟓</m:t>
                            </m:r>
                          </m:e>
                        </m:rad>
                      </m:den>
                    </m:f>
                    <m:d>
                      <m:dPr>
                        <m:ctrlPr>
                          <a:rPr lang="en-US" altLang="zh-Hans" i="1" dirty="0">
                            <a:latin typeface="Cambria Math" panose="02040503050406030204" pitchFamily="18" charset="0"/>
                            <a:ea typeface="华文楷体" pitchFamily="2" charset="-122"/>
                            <a:cs typeface="Times New Roman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</m:ctrlPr>
                          </m:fPr>
                          <m:num>
                            <m: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𝟏</m:t>
                            </m:r>
                            <m:r>
                              <a:rPr lang="en-US" altLang="zh-Hans" b="1" i="1" dirty="0" smtClean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−</m:t>
                            </m:r>
                            <m:rad>
                              <m:radPr>
                                <m:degHide m:val="on"/>
                                <m:ctrlPr>
                                  <a:rPr lang="en-US" altLang="zh-Hans" i="1" dirty="0">
                                    <a:latin typeface="Cambria Math" panose="02040503050406030204" pitchFamily="18" charset="0"/>
                                    <a:ea typeface="华文楷体" pitchFamily="2" charset="-122"/>
                                    <a:cs typeface="Times New Roman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altLang="zh-Hans" i="1" dirty="0">
                                    <a:latin typeface="Cambria Math" panose="02040503050406030204" pitchFamily="18" charset="0"/>
                                    <a:ea typeface="华文楷体" pitchFamily="2" charset="-122"/>
                                    <a:cs typeface="Times New Roman" pitchFamily="18" charset="0"/>
                                  </a:rPr>
                                  <m:t>𝟓</m:t>
                                </m:r>
                              </m:e>
                            </m:rad>
                          </m:num>
                          <m:den>
                            <m:r>
                              <a:rPr lang="en-US" altLang="zh-Hans" i="1" dirty="0">
                                <a:latin typeface="Cambria Math" panose="02040503050406030204" pitchFamily="18" charset="0"/>
                                <a:ea typeface="华文楷体" pitchFamily="2" charset="-122"/>
                                <a:cs typeface="Times New Roman" pitchFamily="18" charset="0"/>
                              </a:rPr>
                              <m:t>𝟐</m:t>
                            </m:r>
                          </m:den>
                        </m:f>
                      </m:e>
                    </m:d>
                  </m:oMath>
                </a14:m>
                <a:endParaRPr lang="zh-CN" altLang="en-US" dirty="0">
                  <a:latin typeface="Times New Roman" pitchFamily="18" charset="0"/>
                  <a:ea typeface="华文楷体" pitchFamily="2" charset="-122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121859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xfrm>
                <a:off x="0" y="247624"/>
                <a:ext cx="9144000" cy="6240463"/>
              </a:xfrm>
              <a:blipFill>
                <a:blip r:embed="rId2"/>
                <a:stretch>
                  <a:fillRect l="-333" t="-782" r="-1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186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748134"/>
              </p:ext>
            </p:extLst>
          </p:nvPr>
        </p:nvGraphicFramePr>
        <p:xfrm>
          <a:off x="1587500" y="981075"/>
          <a:ext cx="2336428" cy="554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3" imgW="762045" imgH="114210" progId="Equation.3">
                  <p:embed/>
                </p:oleObj>
              </mc:Choice>
              <mc:Fallback>
                <p:oleObj name="公式" r:id="rId3" imgW="762045" imgH="114210" progId="Equation.3">
                  <p:embed/>
                  <p:pic>
                    <p:nvPicPr>
                      <p:cNvPr id="12186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500" y="981075"/>
                        <a:ext cx="2336428" cy="5544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861" name="Object 4"/>
          <p:cNvGraphicFramePr>
            <a:graphicFrameLocks noChangeAspect="1"/>
          </p:cNvGraphicFramePr>
          <p:nvPr/>
        </p:nvGraphicFramePr>
        <p:xfrm>
          <a:off x="2339975" y="2205038"/>
          <a:ext cx="3683000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1390644" imgH="342900" progId="Equation.3">
                  <p:embed/>
                </p:oleObj>
              </mc:Choice>
              <mc:Fallback>
                <p:oleObj name="公式" r:id="rId5" imgW="1390644" imgH="342900" progId="Equation.3">
                  <p:embed/>
                  <p:pic>
                    <p:nvPicPr>
                      <p:cNvPr id="12186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975" y="2205038"/>
                        <a:ext cx="3683000" cy="1073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8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1068797"/>
              </p:ext>
            </p:extLst>
          </p:nvPr>
        </p:nvGraphicFramePr>
        <p:xfrm>
          <a:off x="2339752" y="3549005"/>
          <a:ext cx="2698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7" imgW="990577" imgH="152280" progId="Equation.3">
                  <p:embed/>
                </p:oleObj>
              </mc:Choice>
              <mc:Fallback>
                <p:oleObj name="公式" r:id="rId7" imgW="990577" imgH="152280" progId="Equation.3">
                  <p:embed/>
                  <p:pic>
                    <p:nvPicPr>
                      <p:cNvPr id="12186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752" y="3549005"/>
                        <a:ext cx="2698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6E5B72C2-8D6D-7C4F-84C1-3FDF0E0677B0}"/>
              </a:ext>
            </a:extLst>
          </p:cNvPr>
          <p:cNvSpPr txBox="1"/>
          <p:nvPr/>
        </p:nvSpPr>
        <p:spPr>
          <a:xfrm>
            <a:off x="5940152" y="3573016"/>
            <a:ext cx="2880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</a:t>
            </a:r>
            <a:endParaRPr kumimoji="1" lang="zh-CN" altLang="en-US" dirty="0"/>
          </a:p>
        </p:txBody>
      </p:sp>
      <p:sp>
        <p:nvSpPr>
          <p:cNvPr id="3" name="右箭头 2">
            <a:extLst>
              <a:ext uri="{FF2B5EF4-FFF2-40B4-BE49-F238E27FC236}">
                <a16:creationId xmlns:a16="http://schemas.microsoft.com/office/drawing/2014/main" id="{160F24B7-16F2-9041-AE18-6CBBD37FA9D0}"/>
              </a:ext>
            </a:extLst>
          </p:cNvPr>
          <p:cNvSpPr/>
          <p:nvPr/>
        </p:nvSpPr>
        <p:spPr bwMode="auto">
          <a:xfrm rot="10800000">
            <a:off x="5292081" y="3789040"/>
            <a:ext cx="504056" cy="216024"/>
          </a:xfrm>
          <a:prstGeom prst="rightArrow">
            <a:avLst/>
          </a:prstGeom>
          <a:solidFill>
            <a:srgbClr val="FFC000"/>
          </a:solidFill>
          <a:ln w="57150" cap="flat" cmpd="thinThick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3200" b="1" i="0" u="none" strike="noStrike" cap="none" normalizeH="0" baseline="0">
              <a:ln>
                <a:noFill/>
              </a:ln>
              <a:solidFill>
                <a:srgbClr val="FFFF99"/>
              </a:solidFill>
              <a:effectLst/>
              <a:latin typeface="Arial" charset="0"/>
              <a:ea typeface="楷体_GB2312" pitchFamily="49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1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1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zh-CN" altLang="en-US"/>
              <a:t>第</a:t>
            </a:r>
            <a:fld id="{669021B7-B8B0-4189-BEF8-A8B8B79DF7D2}" type="slidenum">
              <a:rPr lang="zh-CN" altLang="en-US"/>
              <a:pPr/>
              <a:t>60</a:t>
            </a:fld>
            <a:r>
              <a:rPr lang="zh-CN" altLang="en-US"/>
              <a:t>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274" name="Rectangle 2"/>
              <p:cNvSpPr>
                <a:spLocks noGrp="1" noChangeArrowheads="1"/>
              </p:cNvSpPr>
              <p:nvPr>
                <p:ph/>
              </p:nvPr>
            </p:nvSpPr>
            <p:spPr/>
            <p:txBody>
              <a:bodyPr/>
              <a:lstStyle/>
              <a:p>
                <a:pPr indent="0">
                  <a:lnSpc>
                    <a:spcPct val="120000"/>
                  </a:lnSpc>
                  <a:buNone/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定理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8-8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:r>
                  <a:rPr lang="en-US" altLang="zh-CN" i="1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k</a:t>
                </a:r>
                <a:r>
                  <a:rPr lang="zh-CN" altLang="en-US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阶常系数线性齐次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递归关系</a:t>
                </a:r>
              </a:p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sz="3200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sz="3200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sz="3200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CN" sz="3200" i="1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⋯+</m:t>
                    </m:r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𝒄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𝒌</m:t>
                        </m:r>
                      </m:sub>
                    </m:sSub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3200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𝒌</m:t>
                        </m:r>
                      </m:sub>
                    </m:sSub>
                  </m:oMath>
                </a14:m>
                <a:r>
                  <a:rPr lang="en-US" altLang="zh-CN" sz="3200" dirty="0"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r>
                      <a:rPr lang="en-US" altLang="zh-CN" sz="3200" i="1" dirty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𝒏</m:t>
                    </m:r>
                    <m:r>
                      <a:rPr lang="en-US" altLang="zh-CN" sz="3200" i="1" dirty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≥</m:t>
                    </m:r>
                    <m:r>
                      <a:rPr lang="en-US" altLang="zh-CN" sz="3200" i="1" dirty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𝒌</m:t>
                    </m:r>
                  </m:oMath>
                </a14:m>
                <a:r>
                  <a:rPr lang="en-US" altLang="zh-CN" sz="3200" dirty="0">
                    <a:latin typeface="楷体" panose="02010609060101010101" pitchFamily="49" charset="-122"/>
                    <a:ea typeface="楷体" panose="02010609060101010101" pitchFamily="49" charset="-122"/>
                    <a:cs typeface="Times New Roman" panose="02020603050405020304" pitchFamily="18" charset="0"/>
                  </a:rPr>
                  <a:t>)</a:t>
                </a:r>
                <a:endParaRPr lang="zh-CN" altLang="en-US" sz="3200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的特征方程</a:t>
                </a:r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𝝀</m:t>
                        </m:r>
                      </m:e>
                      <m:sup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𝒌</m:t>
                        </m:r>
                      </m:sup>
                    </m:sSup>
                    <m:r>
                      <a:rPr lang="en-US" altLang="zh-CN" i="1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𝒄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sub>
                    </m:sSub>
                    <m:sSup>
                      <m:sSup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𝝀</m:t>
                        </m:r>
                      </m:e>
                      <m:sup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𝒌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sup>
                    </m:sSup>
                    <m:r>
                      <a:rPr lang="en-US" altLang="zh-CN" i="1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𝒄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𝟐</m:t>
                        </m:r>
                      </m:sub>
                    </m:sSub>
                    <m:sSup>
                      <m:sSup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𝝀</m:t>
                        </m:r>
                      </m:e>
                      <m:sup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𝒌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</a:rPr>
                          <m:t>𝟐</m:t>
                        </m:r>
                      </m:sup>
                    </m:sSup>
                    <m:r>
                      <a:rPr lang="en-US" altLang="zh-CN" i="1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US" altLang="zh-CN" i="1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⋯+</m:t>
                    </m:r>
                    <m:sSub>
                      <m:sSub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𝒄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/>
                            <a:ea typeface="Cambria Math"/>
                          </a:rPr>
                          <m:t>𝒌</m:t>
                        </m:r>
                      </m:sub>
                    </m:sSub>
                  </m:oMath>
                </a14:m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有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个不同的根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b="1" i="1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b="1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其重数分别为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i="1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⋯,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则其通解为</a:t>
                </a:r>
              </a:p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d>
                      <m:d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+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⋯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𝒕</m:t>
                        </m:r>
                      </m:sub>
                    </m:sSub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𝒏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</p:txBody>
          </p:sp>
        </mc:Choice>
        <mc:Fallback xmlns="">
          <p:sp>
            <p:nvSpPr>
              <p:cNvPr id="5427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blipFill>
                <a:blip r:embed="rId2"/>
                <a:stretch>
                  <a:fillRect l="-333" t="-10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6488131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/>
              </p:nvPr>
            </p:nvSpPr>
            <p:spPr/>
            <p:txBody>
              <a:bodyPr/>
              <a:lstStyle/>
              <a:p>
                <a:pPr>
                  <a:lnSpc>
                    <a:spcPct val="12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d>
                      <m:d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+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⋯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𝒕</m:t>
                        </m:r>
                      </m:sub>
                    </m:sSub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𝒏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20000"/>
                  </a:lnSpc>
                </a:pPr>
                <a:endParaRPr lang="en-US" altLang="zh-CN" sz="1200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对于每个根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𝒊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𝟐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,⋯,</m:t>
                    </m:r>
                    <m:r>
                      <a:rPr lang="en-US" altLang="zh-CN" i="1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𝒕</m:t>
                    </m:r>
                    <m:r>
                      <a:rPr lang="en-US" altLang="zh-CN" i="1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：</a:t>
                </a: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𝒔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  <m:r>
                          <a:rPr lang="en-US" altLang="zh-CN" i="1">
                            <a:latin typeface="Cambria Math"/>
                          </a:rPr>
                          <m:t>𝟏</m:t>
                        </m:r>
                      </m:sub>
                    </m:sSub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/>
                          </a:rPr>
                          <m:t>𝝀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sup>
                    </m:sSub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𝟐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𝒔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=(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  <m:r>
                          <a:rPr lang="en-US" altLang="zh-CN" i="1">
                            <a:latin typeface="Cambria Math"/>
                          </a:rPr>
                          <m:t>𝟏</m:t>
                        </m:r>
                      </m:sub>
                    </m:sSub>
                    <m:sSubSup>
                      <m:sSubSup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</a:rPr>
                              <m:t>𝒊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  <m:r>
                          <a:rPr lang="en-US" altLang="zh-CN" i="1">
                            <a:latin typeface="Cambria Math"/>
                          </a:rPr>
                          <m:t>)</m:t>
                        </m:r>
                        <m:r>
                          <a:rPr lang="en-US" altLang="zh-CN" i="1">
                            <a:latin typeface="Cambria Math"/>
                          </a:rPr>
                          <m:t>𝝀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sup>
                    </m:sSub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𝟑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𝒔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e>
                    </m:d>
                    <m:r>
                      <a:rPr lang="en-US" altLang="zh-CN" i="1">
                        <a:latin typeface="Cambria Math"/>
                      </a:rPr>
                      <m:t>=(</m:t>
                    </m:r>
                    <m:sSub>
                      <m:sSubPr>
                        <m:ctrlPr>
                          <a:rPr lang="zh-CN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𝑪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  <m:r>
                          <a:rPr lang="en-US" altLang="zh-CN" i="1">
                            <a:latin typeface="Cambria Math"/>
                          </a:rPr>
                          <m:t>𝟏</m:t>
                        </m:r>
                      </m:sub>
                    </m:sSub>
                    <m:sSubSup>
                      <m:sSubSupPr>
                        <m:ctrlPr>
                          <a:rPr lang="zh-CN" altLang="zh-CN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</a:rPr>
                              <m:t>𝒊</m:t>
                            </m:r>
                            <m:r>
                              <a:rPr lang="en-US" altLang="zh-CN" i="1">
                                <a:latin typeface="Cambria Math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  <m:r>
                          <a:rPr lang="en-US" altLang="zh-CN" b="1" i="1" smtClean="0"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</a:rPr>
                              <m:t>𝒊</m:t>
                            </m:r>
                            <m:r>
                              <a:rPr lang="en-US" altLang="zh-CN" b="1" i="1" smtClean="0">
                                <a:latin typeface="Cambria Math"/>
                              </a:rPr>
                              <m:t>𝟑</m:t>
                            </m:r>
                          </m:sub>
                        </m:sSub>
                        <m:sSup>
                          <m:s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1" i="1" smtClean="0">
                                <a:latin typeface="Cambria Math"/>
                              </a:rPr>
                              <m:t>𝒏</m:t>
                            </m:r>
                          </m:e>
                          <m:sup>
                            <m:r>
                              <a:rPr lang="en-US" altLang="zh-CN" b="1" i="1" smtClean="0">
                                <a:latin typeface="Cambria Math"/>
                              </a:rPr>
                              <m:t>𝟐</m:t>
                            </m:r>
                          </m:sup>
                        </m:sSup>
                        <m:r>
                          <a:rPr lang="en-US" altLang="zh-CN" i="1">
                            <a:latin typeface="Cambria Math"/>
                          </a:rPr>
                          <m:t>)</m:t>
                        </m:r>
                        <m:r>
                          <a:rPr lang="en-US" altLang="zh-CN" i="1">
                            <a:latin typeface="Cambria Math"/>
                          </a:rPr>
                          <m:t>𝝀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𝒊</m:t>
                        </m:r>
                      </m:sub>
                      <m:sup>
                        <m:r>
                          <a:rPr lang="en-US" altLang="zh-CN" i="1">
                            <a:latin typeface="Cambria Math"/>
                          </a:rPr>
                          <m:t>𝒏</m:t>
                        </m:r>
                      </m:sup>
                    </m:sSub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endParaRPr lang="zh-CN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其他情形以此类推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给定初始条件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0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…, 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i="1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k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-1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可唯一确定出其中的待定常数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blipFill>
                <a:blip r:embed="rId2"/>
                <a:stretch>
                  <a:fillRect l="-333" t="-684" r="-1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zh-CN" altLang="en-US"/>
              <a:t>第</a:t>
            </a:r>
            <a:fld id="{4EC2873F-643F-4C1D-96EE-68AEB6CB142D}" type="slidenum">
              <a:rPr lang="zh-CN" altLang="en-US" smtClean="0"/>
              <a:pPr/>
              <a:t>61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2178364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51983AFB-C98C-4F2B-88B9-BE928B95B9B6}" type="slidenum">
              <a:rPr lang="zh-CN" altLang="en-US"/>
              <a:pPr>
                <a:defRPr/>
              </a:pPr>
              <a:t>62</a:t>
            </a:fld>
            <a:r>
              <a:rPr lang="zh-CN" altLang="en-US"/>
              <a:t>页</a:t>
            </a:r>
          </a:p>
        </p:txBody>
      </p:sp>
      <p:sp>
        <p:nvSpPr>
          <p:cNvPr id="12390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8-11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在初始条件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1,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2, 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7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求解递归关系</a:t>
            </a:r>
          </a:p>
        </p:txBody>
      </p:sp>
      <p:graphicFrame>
        <p:nvGraphicFramePr>
          <p:cNvPr id="12390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307680"/>
              </p:ext>
            </p:extLst>
          </p:nvPr>
        </p:nvGraphicFramePr>
        <p:xfrm>
          <a:off x="1403648" y="1988840"/>
          <a:ext cx="6336704" cy="7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886068" imgH="142830" progId="Equation.3">
                  <p:embed/>
                </p:oleObj>
              </mc:Choice>
              <mc:Fallback>
                <p:oleObj name="公式" r:id="rId2" imgW="1886068" imgH="142830" progId="Equation.3">
                  <p:embed/>
                  <p:pic>
                    <p:nvPicPr>
                      <p:cNvPr id="12390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648" y="1988840"/>
                        <a:ext cx="6336704" cy="731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zh-CN" altLang="en-US"/>
              <a:t>第</a:t>
            </a:r>
            <a:fld id="{5A4D73A0-78B5-4A20-848D-875FBFE00A92}" type="slidenum">
              <a:rPr lang="zh-CN" altLang="en-US"/>
              <a:pPr/>
              <a:t>63</a:t>
            </a:fld>
            <a:r>
              <a:rPr lang="zh-CN" altLang="en-US"/>
              <a:t>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828" name="Rectangle 4"/>
              <p:cNvSpPr>
                <a:spLocks noGrp="1" noChangeArrowheads="1"/>
              </p:cNvSpPr>
              <p:nvPr>
                <p:ph/>
              </p:nvPr>
            </p:nvSpPr>
            <p:spPr/>
            <p:txBody>
              <a:bodyPr/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例</a:t>
                </a:r>
                <a:r>
                  <a:rPr lang="en-US" altLang="zh-CN" b="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8-11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在初始条件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0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= 1, 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1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= 2, </a:t>
                </a:r>
                <a:r>
                  <a:rPr lang="en-US" altLang="zh-CN" i="1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a</a:t>
                </a:r>
                <a:r>
                  <a:rPr lang="en-US" altLang="zh-CN" baseline="-250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2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= 7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下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求解递归关系</a:t>
                </a:r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𝟓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𝟕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𝟑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en-US" altLang="zh-CN" b="1" i="1" dirty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𝒏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≥</m:t>
                    </m:r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𝟑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).</a:t>
                </a:r>
              </a:p>
              <a:p>
                <a:pPr>
                  <a:lnSpc>
                    <a:spcPct val="130000"/>
                  </a:lnSpc>
                </a:pPr>
                <a:r>
                  <a:rPr lang="zh-CN" altLang="en-US" b="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解</a:t>
                </a:r>
                <a:r>
                  <a:rPr lang="en-US" altLang="zh-CN" b="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  </a:t>
                </a: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递归关系的特征方程为</a:t>
                </a: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zh-CN" altLang="en-US" i="1" smtClean="0">
                            <a:solidFill>
                              <a:srgbClr val="FF00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p>
                        <m: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𝟓</m:t>
                    </m:r>
                    <m:sSup>
                      <m:sSupPr>
                        <m:ctrlP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zh-CN" altLang="en-US" b="1" i="1" smtClean="0">
                            <a:solidFill>
                              <a:srgbClr val="FF00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p>
                        <m:r>
                          <a:rPr lang="en-US" altLang="zh-CN" b="1" i="1" smtClean="0">
                            <a:solidFill>
                              <a:srgbClr val="FF00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𝟕</m:t>
                    </m:r>
                    <m:r>
                      <a:rPr lang="zh-CN" altLang="en-US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𝝀</m:t>
                    </m:r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altLang="zh-CN" b="1" i="1" smtClean="0">
                        <a:solidFill>
                          <a:srgbClr val="FF00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𝟑</m:t>
                    </m:r>
                  </m:oMath>
                </a14:m>
                <a:endParaRPr lang="en-US" altLang="zh-CN" dirty="0">
                  <a:solidFill>
                    <a:srgbClr val="FF0000"/>
                  </a:solidFill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其根为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b="1" i="1" dirty="0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b="1" i="1" dirty="0" smtClean="0">
                        <a:solidFill>
                          <a:srgbClr val="FFFF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dirty="0" smtClean="0">
                        <a:solidFill>
                          <a:srgbClr val="FFFF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𝟐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𝟑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endParaRPr lang="zh-CN" altLang="en-US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7828" name="Rectang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blipFill>
                <a:blip r:embed="rId2"/>
                <a:stretch>
                  <a:fillRect l="-278" t="-4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69682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/>
              </p:nvPr>
            </p:nvSpPr>
            <p:spPr/>
            <p:txBody>
              <a:bodyPr/>
              <a:lstStyle/>
              <a:p>
                <a:r>
                  <a:rPr lang="zh-CN" altLang="en-US" sz="32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对于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sz="3200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sz="3200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3200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  <m:r>
                      <a:rPr lang="en-US" altLang="zh-CN" sz="3200" b="1" i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3200" i="1" dirty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i="1" dirty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sz="3200" i="1" dirty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sz="3200" i="1" dirty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sz="3200" i="1" dirty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𝟐</m:t>
                    </m:r>
                  </m:oMath>
                </a14:m>
                <a:r>
                  <a:rPr lang="en-US" altLang="zh-CN" sz="32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3200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d>
                      <m:dPr>
                        <m:ctrlPr>
                          <a:rPr lang="en-US" altLang="zh-CN" sz="3200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  <m:r>
                      <a:rPr lang="en-US" altLang="zh-CN" sz="3200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sz="3200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sz="3200" b="1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1" smtClean="0"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sz="3200" b="1" i="1" smtClean="0"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3200" b="1" i="1" smtClean="0">
                                <a:latin typeface="Cambria Math" panose="02040503050406030204" pitchFamily="18" charset="0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1" i="1" smtClean="0"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sz="3200" b="1" i="1" smtClean="0"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  <m:sSup>
                      <m:sSupPr>
                        <m:ctrlPr>
                          <a:rPr lang="en-US" altLang="zh-CN" sz="3200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e>
                      <m:sup>
                        <m:r>
                          <a:rPr lang="en-US" altLang="zh-CN" sz="3200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</m:sSup>
                  </m:oMath>
                </a14:m>
                <a:r>
                  <a:rPr lang="en-US" altLang="zh-CN" sz="3200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.</a:t>
                </a: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对于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zh-CN" altLang="en-US" i="1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𝝀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i="1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𝟑</m:t>
                    </m:r>
                    <m:r>
                      <a:rPr lang="en-US" altLang="zh-CN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i="1" dirty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i="1" dirty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zh-CN" i="1" dirty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i="1" dirty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dirty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dirty="0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CN" b="1" i="1" dirty="0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𝒔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b="1" i="1" dirty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zh-CN" b="1" i="1" dirty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𝒏</m:t>
                    </m:r>
                    <m:r>
                      <a:rPr lang="en-US" altLang="zh-CN" b="1" i="1" dirty="0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)=</m:t>
                    </m:r>
                    <m:sSub>
                      <m:sSub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dirty="0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CN" b="1" i="1" dirty="0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sub>
                    </m:sSub>
                    <m:r>
                      <a:rPr lang="en-US" altLang="zh-CN" b="1" i="1" dirty="0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1" i="1" dirty="0" smtClean="0"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  <m:sup>
                        <m:r>
                          <a:rPr lang="en-US" altLang="zh-CN" b="1" i="1" dirty="0" smtClean="0"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</m:sSup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于是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:r>
                  <a:rPr lang="zh-CN" altLang="en-US" dirty="0">
                    <a:solidFill>
                      <a:srgbClr val="FFFF00"/>
                    </a:solidFill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通解为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b="1" i="1" smtClean="0">
                        <a:solidFill>
                          <a:srgbClr val="FFFF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𝑪</m:t>
                            </m:r>
                          </m:e>
                          <m:sub>
                            <m:r>
                              <a:rPr lang="en-US" altLang="zh-CN" b="1" i="1" smtClean="0">
                                <a:solidFill>
                                  <a:srgbClr val="FFFF00"/>
                                </a:solidFill>
                                <a:latin typeface="Cambria Math"/>
                                <a:ea typeface="楷体" panose="02010609060101010101" pitchFamily="49" charset="-122"/>
                                <a:cs typeface="Times New Roman" panose="020206030504050203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e>
                    </m:d>
                    <m:sSup>
                      <m:sSupPr>
                        <m:ctrlPr>
                          <a:rPr lang="en-US" altLang="zh-CN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e>
                      <m:sup>
                        <m:r>
                          <a:rPr lang="en-US" altLang="zh-CN" i="1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</m:sSup>
                    <m:r>
                      <a:rPr lang="en-US" altLang="zh-CN" b="1" i="1" smtClean="0">
                        <a:solidFill>
                          <a:srgbClr val="FFFF00"/>
                        </a:solidFill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sub>
                    </m:sSub>
                    <m:r>
                      <a:rPr lang="en-US" altLang="zh-CN" b="1" i="1" smtClean="0">
                        <a:solidFill>
                          <a:srgbClr val="FFFF00"/>
                        </a:solidFill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⋅</m:t>
                    </m:r>
                    <m:sSup>
                      <m:sSupPr>
                        <m:ctrlP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  <m:sup>
                        <m:r>
                          <a:rPr lang="en-US" altLang="zh-CN" b="1" i="1" smtClean="0">
                            <a:solidFill>
                              <a:srgbClr val="FFFF00"/>
                            </a:solidFill>
                            <a:latin typeface="Cambria Math"/>
                            <a:ea typeface="Cambria Math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</m:sSup>
                    <m:r>
                      <a:rPr lang="en-US" altLang="zh-CN" b="1" i="1" smtClean="0">
                        <a:latin typeface="Cambria Math"/>
                        <a:ea typeface="Cambria Math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根据初始条件知</a:t>
                </a:r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𝟎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𝑪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𝟏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zh-CN" altLang="en-US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进而满足初始条件的原递归关系的解为</a:t>
                </a:r>
                <a:endParaRPr lang="en-US" altLang="zh-CN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  <a:p>
                <a:pPr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b>
                    </m:sSub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CN" b="1" i="1" smtClean="0">
                            <a:latin typeface="Cambria Math" panose="02040503050406030204" pitchFamily="18" charset="0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𝟑</m:t>
                        </m:r>
                      </m:e>
                      <m:sup>
                        <m:r>
                          <a:rPr lang="en-US" altLang="zh-CN" b="1" i="1" smtClean="0">
                            <a:latin typeface="Cambria Math"/>
                            <a:ea typeface="楷体" panose="02010609060101010101" pitchFamily="49" charset="-122"/>
                            <a:cs typeface="Times New Roman" panose="02020603050405020304" pitchFamily="18" charset="0"/>
                          </a:rPr>
                          <m:t>𝒏</m:t>
                        </m:r>
                      </m:sup>
                    </m:sSup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altLang="zh-CN" b="1" i="1" smtClean="0">
                        <a:latin typeface="Cambria Math"/>
                        <a:ea typeface="楷体" panose="02010609060101010101" pitchFamily="49" charset="-122"/>
                        <a:cs typeface="Times New Roman" panose="02020603050405020304" pitchFamily="18" charset="0"/>
                      </a:rPr>
                      <m:t>𝒏</m:t>
                    </m:r>
                  </m:oMath>
                </a14:m>
                <a:r>
                  <a:rPr lang="en-US" altLang="zh-CN" dirty="0">
                    <a:latin typeface="Times New Roman" panose="02020603050405020304" pitchFamily="18" charset="0"/>
                    <a:ea typeface="楷体" panose="02010609060101010101" pitchFamily="49" charset="-122"/>
                    <a:cs typeface="Times New Roman" panose="02020603050405020304" pitchFamily="18" charset="0"/>
                  </a:rPr>
                  <a:t> .</a:t>
                </a:r>
                <a:endParaRPr lang="zh-CN" altLang="en-US" dirty="0">
                  <a:latin typeface="Times New Roman" panose="02020603050405020304" pitchFamily="18" charset="0"/>
                  <a:ea typeface="楷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/>
              </p:nvPr>
            </p:nvSpPr>
            <p:spPr>
              <a:blipFill>
                <a:blip r:embed="rId2"/>
                <a:stretch>
                  <a:fillRect l="-133" t="-1660" r="-19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zh-CN" altLang="en-US"/>
              <a:t>第</a:t>
            </a:r>
            <a:fld id="{4EC2873F-643F-4C1D-96EE-68AEB6CB142D}" type="slidenum">
              <a:rPr lang="zh-CN" altLang="en-US" smtClean="0"/>
              <a:pPr/>
              <a:t>64</a:t>
            </a:fld>
            <a:r>
              <a:rPr lang="zh-CN" altLang="en-US"/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8180449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9F192121-F568-4A51-BD34-AEAB418834F9}" type="slidenum">
              <a:rPr lang="zh-CN" altLang="en-US"/>
              <a:pPr>
                <a:defRPr/>
              </a:pPr>
              <a:t>65</a:t>
            </a:fld>
            <a:r>
              <a:rPr lang="zh-CN" altLang="en-US"/>
              <a:t>页</a:t>
            </a:r>
          </a:p>
        </p:txBody>
      </p:sp>
      <p:sp>
        <p:nvSpPr>
          <p:cNvPr id="12595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(2)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某些常系数线性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非齐次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递归关系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设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为正整数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在初始条件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递归关系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称为</a:t>
            </a:r>
            <a:r>
              <a:rPr lang="en-US" altLang="zh-CN" i="1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solidFill>
                  <a:schemeClr val="accent2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阶常系数线性非齐次递归关系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其中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为常数且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c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  <a:sym typeface="Symbol" pitchFamily="18" charset="2"/>
              </a:rPr>
              <a:t>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0,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非齐次项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是关于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的函数且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 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  <a:sym typeface="Symbol" pitchFamily="18" charset="2"/>
              </a:rPr>
              <a:t>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0. </a:t>
            </a:r>
          </a:p>
        </p:txBody>
      </p:sp>
      <p:graphicFrame>
        <p:nvGraphicFramePr>
          <p:cNvPr id="12595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3358193"/>
              </p:ext>
            </p:extLst>
          </p:nvPr>
        </p:nvGraphicFramePr>
        <p:xfrm>
          <a:off x="963613" y="2644651"/>
          <a:ext cx="71120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762379" imgH="142830" progId="Equation.3">
                  <p:embed/>
                </p:oleObj>
              </mc:Choice>
              <mc:Fallback>
                <p:oleObj name="公式" r:id="rId2" imgW="2762379" imgH="142830" progId="Equation.3">
                  <p:embed/>
                  <p:pic>
                    <p:nvPicPr>
                      <p:cNvPr id="12595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13" y="2644651"/>
                        <a:ext cx="71120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5957" name="Line 4"/>
          <p:cNvSpPr>
            <a:spLocks noChangeShapeType="1"/>
          </p:cNvSpPr>
          <p:nvPr/>
        </p:nvSpPr>
        <p:spPr bwMode="auto">
          <a:xfrm>
            <a:off x="6156325" y="3212976"/>
            <a:ext cx="7921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ACE3CF7-6695-4D68-B496-90D70FB771A1}" type="slidenum">
              <a:rPr lang="zh-CN" altLang="en-US"/>
              <a:pPr>
                <a:defRPr/>
              </a:pPr>
              <a:t>66</a:t>
            </a:fld>
            <a:r>
              <a:rPr lang="zh-CN" altLang="en-US"/>
              <a:t>页</a:t>
            </a:r>
          </a:p>
        </p:txBody>
      </p:sp>
      <p:sp>
        <p:nvSpPr>
          <p:cNvPr id="12697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对于一般的非齐次项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f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)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没有统一的求解方法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一般情况下有下述定理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  <a:endParaRPr lang="en-US" altLang="zh-CN" b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>
              <a:ea typeface="华文楷体" pitchFamily="2" charset="-122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1241CB5A-8D0A-47B3-AEFD-F03424387C2A}" type="slidenum">
              <a:rPr lang="zh-CN" altLang="en-US"/>
              <a:pPr>
                <a:defRPr/>
              </a:pPr>
              <a:t>67</a:t>
            </a:fld>
            <a:r>
              <a:rPr lang="zh-CN" altLang="en-US"/>
              <a:t>页</a:t>
            </a:r>
          </a:p>
        </p:txBody>
      </p:sp>
      <p:sp>
        <p:nvSpPr>
          <p:cNvPr id="12800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Theorem</a:t>
            </a:r>
            <a:r>
              <a:rPr lang="en-US" altLang="zh-CN" b="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8-9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阶常系数线性非齐次递归关系有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特解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en-US" altLang="zh-CN" i="1" baseline="-25000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且对应的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阶常系数线性齐次递归关系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的通解为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B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n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则通解为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dirty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给定初始条件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0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…, 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-1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可唯一确定出其中的所有待定常数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</a:t>
            </a:r>
          </a:p>
        </p:txBody>
      </p:sp>
      <p:graphicFrame>
        <p:nvGraphicFramePr>
          <p:cNvPr id="128004" name="Object 3"/>
          <p:cNvGraphicFramePr>
            <a:graphicFrameLocks noChangeAspect="1"/>
          </p:cNvGraphicFramePr>
          <p:nvPr/>
        </p:nvGraphicFramePr>
        <p:xfrm>
          <a:off x="2147888" y="2060575"/>
          <a:ext cx="48895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866889" imgH="142830" progId="Equation.3">
                  <p:embed/>
                </p:oleObj>
              </mc:Choice>
              <mc:Fallback>
                <p:oleObj name="公式" r:id="rId2" imgW="1866889" imgH="142830" progId="Equation.3">
                  <p:embed/>
                  <p:pic>
                    <p:nvPicPr>
                      <p:cNvPr id="12800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47888" y="2060575"/>
                        <a:ext cx="48895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800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3734949"/>
              </p:ext>
            </p:extLst>
          </p:nvPr>
        </p:nvGraphicFramePr>
        <p:xfrm>
          <a:off x="3532188" y="3933825"/>
          <a:ext cx="19367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685868" imgH="142830" progId="Equation.3">
                  <p:embed/>
                </p:oleObj>
              </mc:Choice>
              <mc:Fallback>
                <p:oleObj name="公式" r:id="rId4" imgW="685868" imgH="142830" progId="Equation.3">
                  <p:embed/>
                  <p:pic>
                    <p:nvPicPr>
                      <p:cNvPr id="12800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2188" y="3933825"/>
                        <a:ext cx="1936750" cy="568325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FFFF00"/>
                        </a:solidFill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0130636D-6A8F-41AD-B4D4-245CAEF709AF}" type="slidenum">
              <a:rPr lang="zh-CN" altLang="en-US"/>
              <a:pPr>
                <a:defRPr/>
              </a:pPr>
              <a:t>68</a:t>
            </a:fld>
            <a:r>
              <a:rPr lang="zh-CN" altLang="en-US"/>
              <a:t>页</a:t>
            </a:r>
          </a:p>
        </p:txBody>
      </p:sp>
      <p:sp>
        <p:nvSpPr>
          <p:cNvPr id="12902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 b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8-12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在初始条件</a:t>
            </a:r>
            <a:r>
              <a:rPr lang="en-US" altLang="zh-CN" i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= 2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下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求解递归关系</a:t>
            </a:r>
            <a:endParaRPr lang="zh-CN" altLang="en-US" i="1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zh-CN" altLang="en-US" b="0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129028" name="Object 3"/>
          <p:cNvGraphicFramePr>
            <a:graphicFrameLocks noChangeAspect="1"/>
          </p:cNvGraphicFramePr>
          <p:nvPr/>
        </p:nvGraphicFramePr>
        <p:xfrm>
          <a:off x="2900363" y="1557338"/>
          <a:ext cx="3175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181021" imgH="152280" progId="Equation.3">
                  <p:embed/>
                </p:oleObj>
              </mc:Choice>
              <mc:Fallback>
                <p:oleObj name="公式" r:id="rId2" imgW="1181021" imgH="152280" progId="Equation.3">
                  <p:embed/>
                  <p:pic>
                    <p:nvPicPr>
                      <p:cNvPr id="12902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0363" y="1557338"/>
                        <a:ext cx="3175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A3641939-2C58-4C77-85B6-18D85783E156}" type="slidenum">
              <a:rPr lang="zh-CN" altLang="en-US"/>
              <a:pPr>
                <a:defRPr/>
              </a:pPr>
              <a:t>6</a:t>
            </a:fld>
            <a:r>
              <a:rPr lang="zh-CN" altLang="en-US"/>
              <a:t>页</a:t>
            </a:r>
          </a:p>
        </p:txBody>
      </p:sp>
      <p:sp>
        <p:nvSpPr>
          <p:cNvPr id="14339" name="Rectangle 4"/>
          <p:cNvSpPr>
            <a:spLocks noGrp="1" noChangeArrowheads="1"/>
          </p:cNvSpPr>
          <p:nvPr>
            <p:ph/>
          </p:nvPr>
        </p:nvSpPr>
        <p:spPr>
          <a:xfrm>
            <a:off x="22860" y="44450"/>
            <a:ext cx="9144000" cy="6240463"/>
          </a:xfrm>
        </p:spPr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若将计数的所有元素</a:t>
            </a:r>
            <a:r>
              <a:rPr lang="zh-CN" altLang="en-US">
                <a:solidFill>
                  <a:srgbClr val="33CC33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划分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成若干个不同的类，先分类计数再相加，这种方法称为</a:t>
            </a:r>
            <a:r>
              <a:rPr lang="zh-CN" altLang="en-US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分类处理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</p:txBody>
      </p:sp>
      <p:sp>
        <p:nvSpPr>
          <p:cNvPr id="14340" name="Oval 5"/>
          <p:cNvSpPr>
            <a:spLocks noChangeArrowheads="1"/>
          </p:cNvSpPr>
          <p:nvPr/>
        </p:nvSpPr>
        <p:spPr bwMode="auto">
          <a:xfrm>
            <a:off x="2339975" y="2636838"/>
            <a:ext cx="4537075" cy="1871662"/>
          </a:xfrm>
          <a:prstGeom prst="ellipse">
            <a:avLst/>
          </a:prstGeom>
          <a:gradFill rotWithShape="1">
            <a:gsLst>
              <a:gs pos="0">
                <a:schemeClr val="accent1">
                  <a:alpha val="17000"/>
                </a:schemeClr>
              </a:gs>
              <a:gs pos="100000">
                <a:srgbClr val="0000CC"/>
              </a:gs>
            </a:gsLst>
            <a:lin ang="2700000" scaled="1"/>
          </a:gradFill>
          <a:ln w="28575" algn="ctr">
            <a:solidFill>
              <a:srgbClr val="00FF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341" name="Freeform 6"/>
          <p:cNvSpPr>
            <a:spLocks/>
          </p:cNvSpPr>
          <p:nvPr/>
        </p:nvSpPr>
        <p:spPr bwMode="auto">
          <a:xfrm>
            <a:off x="2987675" y="3068638"/>
            <a:ext cx="744538" cy="1223962"/>
          </a:xfrm>
          <a:custGeom>
            <a:avLst/>
            <a:gdLst>
              <a:gd name="T0" fmla="*/ 0 w 469"/>
              <a:gd name="T1" fmla="*/ 0 h 771"/>
              <a:gd name="T2" fmla="*/ 2147483647 w 469"/>
              <a:gd name="T3" fmla="*/ 2147483647 h 771"/>
              <a:gd name="T4" fmla="*/ 2147483647 w 469"/>
              <a:gd name="T5" fmla="*/ 2147483647 h 771"/>
              <a:gd name="T6" fmla="*/ 0 60000 65536"/>
              <a:gd name="T7" fmla="*/ 0 60000 65536"/>
              <a:gd name="T8" fmla="*/ 0 60000 65536"/>
              <a:gd name="T9" fmla="*/ 0 w 469"/>
              <a:gd name="T10" fmla="*/ 0 h 771"/>
              <a:gd name="T11" fmla="*/ 469 w 469"/>
              <a:gd name="T12" fmla="*/ 771 h 77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69" h="771">
                <a:moveTo>
                  <a:pt x="0" y="0"/>
                </a:moveTo>
                <a:cubicBezTo>
                  <a:pt x="219" y="117"/>
                  <a:pt x="439" y="235"/>
                  <a:pt x="454" y="363"/>
                </a:cubicBezTo>
                <a:cubicBezTo>
                  <a:pt x="469" y="491"/>
                  <a:pt x="280" y="631"/>
                  <a:pt x="91" y="771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2" name="Freeform 7"/>
          <p:cNvSpPr>
            <a:spLocks/>
          </p:cNvSpPr>
          <p:nvPr/>
        </p:nvSpPr>
        <p:spPr bwMode="auto">
          <a:xfrm>
            <a:off x="2843213" y="2997200"/>
            <a:ext cx="504825" cy="1152525"/>
          </a:xfrm>
          <a:custGeom>
            <a:avLst/>
            <a:gdLst>
              <a:gd name="T0" fmla="*/ 0 w 318"/>
              <a:gd name="T1" fmla="*/ 0 h 726"/>
              <a:gd name="T2" fmla="*/ 2147483647 w 318"/>
              <a:gd name="T3" fmla="*/ 2147483647 h 726"/>
              <a:gd name="T4" fmla="*/ 0 w 318"/>
              <a:gd name="T5" fmla="*/ 2147483647 h 726"/>
              <a:gd name="T6" fmla="*/ 0 60000 65536"/>
              <a:gd name="T7" fmla="*/ 0 60000 65536"/>
              <a:gd name="T8" fmla="*/ 0 60000 65536"/>
              <a:gd name="T9" fmla="*/ 0 w 318"/>
              <a:gd name="T10" fmla="*/ 0 h 726"/>
              <a:gd name="T11" fmla="*/ 318 w 318"/>
              <a:gd name="T12" fmla="*/ 726 h 72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18" h="726">
                <a:moveTo>
                  <a:pt x="0" y="0"/>
                </a:moveTo>
                <a:cubicBezTo>
                  <a:pt x="159" y="75"/>
                  <a:pt x="318" y="151"/>
                  <a:pt x="318" y="272"/>
                </a:cubicBezTo>
                <a:cubicBezTo>
                  <a:pt x="318" y="393"/>
                  <a:pt x="159" y="559"/>
                  <a:pt x="0" y="726"/>
                </a:cubicBezTo>
              </a:path>
            </a:pathLst>
          </a:custGeom>
          <a:noFill/>
          <a:ln w="571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3" name="Freeform 8"/>
          <p:cNvSpPr>
            <a:spLocks/>
          </p:cNvSpPr>
          <p:nvPr/>
        </p:nvSpPr>
        <p:spPr bwMode="auto">
          <a:xfrm>
            <a:off x="3348038" y="3500438"/>
            <a:ext cx="1008062" cy="1008062"/>
          </a:xfrm>
          <a:custGeom>
            <a:avLst/>
            <a:gdLst>
              <a:gd name="T0" fmla="*/ 0 w 681"/>
              <a:gd name="T1" fmla="*/ 0 h 590"/>
              <a:gd name="T2" fmla="*/ 2147483647 w 681"/>
              <a:gd name="T3" fmla="*/ 2147483647 h 590"/>
              <a:gd name="T4" fmla="*/ 2147483647 w 681"/>
              <a:gd name="T5" fmla="*/ 2147483647 h 590"/>
              <a:gd name="T6" fmla="*/ 0 60000 65536"/>
              <a:gd name="T7" fmla="*/ 0 60000 65536"/>
              <a:gd name="T8" fmla="*/ 0 60000 65536"/>
              <a:gd name="T9" fmla="*/ 0 w 681"/>
              <a:gd name="T10" fmla="*/ 0 h 590"/>
              <a:gd name="T11" fmla="*/ 681 w 681"/>
              <a:gd name="T12" fmla="*/ 590 h 59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81" h="590">
                <a:moveTo>
                  <a:pt x="0" y="0"/>
                </a:moveTo>
                <a:cubicBezTo>
                  <a:pt x="249" y="19"/>
                  <a:pt x="499" y="38"/>
                  <a:pt x="590" y="136"/>
                </a:cubicBezTo>
                <a:cubicBezTo>
                  <a:pt x="681" y="234"/>
                  <a:pt x="612" y="412"/>
                  <a:pt x="544" y="590"/>
                </a:cubicBezTo>
              </a:path>
            </a:pathLst>
          </a:custGeom>
          <a:noFill/>
          <a:ln w="571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4" name="Freeform 9"/>
          <p:cNvSpPr>
            <a:spLocks/>
          </p:cNvSpPr>
          <p:nvPr/>
        </p:nvSpPr>
        <p:spPr bwMode="auto">
          <a:xfrm>
            <a:off x="4211638" y="2636838"/>
            <a:ext cx="1116012" cy="1008062"/>
          </a:xfrm>
          <a:custGeom>
            <a:avLst/>
            <a:gdLst>
              <a:gd name="T0" fmla="*/ 0 w 703"/>
              <a:gd name="T1" fmla="*/ 2147483647 h 635"/>
              <a:gd name="T2" fmla="*/ 2147483647 w 703"/>
              <a:gd name="T3" fmla="*/ 2147483647 h 635"/>
              <a:gd name="T4" fmla="*/ 2147483647 w 703"/>
              <a:gd name="T5" fmla="*/ 0 h 635"/>
              <a:gd name="T6" fmla="*/ 0 60000 65536"/>
              <a:gd name="T7" fmla="*/ 0 60000 65536"/>
              <a:gd name="T8" fmla="*/ 0 60000 65536"/>
              <a:gd name="T9" fmla="*/ 0 w 703"/>
              <a:gd name="T10" fmla="*/ 0 h 635"/>
              <a:gd name="T11" fmla="*/ 703 w 703"/>
              <a:gd name="T12" fmla="*/ 635 h 63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03" h="635">
                <a:moveTo>
                  <a:pt x="0" y="635"/>
                </a:moveTo>
                <a:cubicBezTo>
                  <a:pt x="283" y="552"/>
                  <a:pt x="567" y="469"/>
                  <a:pt x="635" y="363"/>
                </a:cubicBezTo>
                <a:cubicBezTo>
                  <a:pt x="703" y="257"/>
                  <a:pt x="555" y="128"/>
                  <a:pt x="408" y="0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5" name="Freeform 10"/>
          <p:cNvSpPr>
            <a:spLocks/>
          </p:cNvSpPr>
          <p:nvPr/>
        </p:nvSpPr>
        <p:spPr bwMode="auto">
          <a:xfrm>
            <a:off x="4067175" y="2636838"/>
            <a:ext cx="912813" cy="936625"/>
          </a:xfrm>
          <a:custGeom>
            <a:avLst/>
            <a:gdLst>
              <a:gd name="T0" fmla="*/ 0 w 575"/>
              <a:gd name="T1" fmla="*/ 2147483647 h 590"/>
              <a:gd name="T2" fmla="*/ 2147483647 w 575"/>
              <a:gd name="T3" fmla="*/ 2147483647 h 590"/>
              <a:gd name="T4" fmla="*/ 2147483647 w 575"/>
              <a:gd name="T5" fmla="*/ 0 h 590"/>
              <a:gd name="T6" fmla="*/ 0 60000 65536"/>
              <a:gd name="T7" fmla="*/ 0 60000 65536"/>
              <a:gd name="T8" fmla="*/ 0 60000 65536"/>
              <a:gd name="T9" fmla="*/ 0 w 575"/>
              <a:gd name="T10" fmla="*/ 0 h 590"/>
              <a:gd name="T11" fmla="*/ 575 w 575"/>
              <a:gd name="T12" fmla="*/ 590 h 59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5" h="590">
                <a:moveTo>
                  <a:pt x="0" y="590"/>
                </a:moveTo>
                <a:cubicBezTo>
                  <a:pt x="211" y="457"/>
                  <a:pt x="423" y="325"/>
                  <a:pt x="499" y="227"/>
                </a:cubicBezTo>
                <a:cubicBezTo>
                  <a:pt x="575" y="129"/>
                  <a:pt x="514" y="64"/>
                  <a:pt x="454" y="0"/>
                </a:cubicBezTo>
              </a:path>
            </a:pathLst>
          </a:custGeom>
          <a:noFill/>
          <a:ln w="571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6" name="Freeform 11"/>
          <p:cNvSpPr>
            <a:spLocks/>
          </p:cNvSpPr>
          <p:nvPr/>
        </p:nvSpPr>
        <p:spPr bwMode="auto">
          <a:xfrm>
            <a:off x="4859338" y="3068638"/>
            <a:ext cx="1441450" cy="1152525"/>
          </a:xfrm>
          <a:custGeom>
            <a:avLst/>
            <a:gdLst>
              <a:gd name="T0" fmla="*/ 0 w 908"/>
              <a:gd name="T1" fmla="*/ 0 h 726"/>
              <a:gd name="T2" fmla="*/ 2147483647 w 908"/>
              <a:gd name="T3" fmla="*/ 2147483647 h 726"/>
              <a:gd name="T4" fmla="*/ 2147483647 w 908"/>
              <a:gd name="T5" fmla="*/ 2147483647 h 726"/>
              <a:gd name="T6" fmla="*/ 0 60000 65536"/>
              <a:gd name="T7" fmla="*/ 0 60000 65536"/>
              <a:gd name="T8" fmla="*/ 0 60000 65536"/>
              <a:gd name="T9" fmla="*/ 0 w 908"/>
              <a:gd name="T10" fmla="*/ 0 h 726"/>
              <a:gd name="T11" fmla="*/ 908 w 908"/>
              <a:gd name="T12" fmla="*/ 726 h 72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08" h="726">
                <a:moveTo>
                  <a:pt x="0" y="0"/>
                </a:moveTo>
                <a:cubicBezTo>
                  <a:pt x="242" y="98"/>
                  <a:pt x="484" y="197"/>
                  <a:pt x="635" y="318"/>
                </a:cubicBezTo>
                <a:cubicBezTo>
                  <a:pt x="786" y="439"/>
                  <a:pt x="847" y="582"/>
                  <a:pt x="908" y="726"/>
                </a:cubicBezTo>
              </a:path>
            </a:pathLst>
          </a:custGeom>
          <a:noFill/>
          <a:ln w="57150">
            <a:solidFill>
              <a:srgbClr val="00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4347" name="Object 12"/>
          <p:cNvGraphicFramePr>
            <a:graphicFrameLocks noChangeAspect="1"/>
          </p:cNvGraphicFramePr>
          <p:nvPr/>
        </p:nvGraphicFramePr>
        <p:xfrm>
          <a:off x="2411413" y="3141663"/>
          <a:ext cx="585787" cy="709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95357" imgH="133380" progId="Equation.3">
                  <p:embed/>
                </p:oleObj>
              </mc:Choice>
              <mc:Fallback>
                <p:oleObj name="公式" r:id="rId2" imgW="95357" imgH="133380" progId="Equation.3">
                  <p:embed/>
                  <p:pic>
                    <p:nvPicPr>
                      <p:cNvPr id="14347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3141663"/>
                        <a:ext cx="585787" cy="709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8" name="Object 13"/>
          <p:cNvGraphicFramePr>
            <a:graphicFrameLocks noChangeAspect="1"/>
          </p:cNvGraphicFramePr>
          <p:nvPr/>
        </p:nvGraphicFramePr>
        <p:xfrm>
          <a:off x="3687763" y="2708275"/>
          <a:ext cx="627062" cy="709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104812" imgH="133380" progId="Equation.3">
                  <p:embed/>
                </p:oleObj>
              </mc:Choice>
              <mc:Fallback>
                <p:oleObj name="公式" r:id="rId4" imgW="104812" imgH="133380" progId="Equation.3">
                  <p:embed/>
                  <p:pic>
                    <p:nvPicPr>
                      <p:cNvPr id="14348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7763" y="2708275"/>
                        <a:ext cx="627062" cy="709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9" name="Object 14"/>
          <p:cNvGraphicFramePr>
            <a:graphicFrameLocks noChangeAspect="1"/>
          </p:cNvGraphicFramePr>
          <p:nvPr/>
        </p:nvGraphicFramePr>
        <p:xfrm>
          <a:off x="5795963" y="2903538"/>
          <a:ext cx="627062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104812" imgH="142830" progId="Equation.3">
                  <p:embed/>
                </p:oleObj>
              </mc:Choice>
              <mc:Fallback>
                <p:oleObj name="公式" r:id="rId6" imgW="104812" imgH="142830" progId="Equation.3">
                  <p:embed/>
                  <p:pic>
                    <p:nvPicPr>
                      <p:cNvPr id="14349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5963" y="2903538"/>
                        <a:ext cx="627062" cy="75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0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6625405"/>
              </p:ext>
            </p:extLst>
          </p:nvPr>
        </p:nvGraphicFramePr>
        <p:xfrm>
          <a:off x="4827743" y="3811930"/>
          <a:ext cx="480299" cy="2400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77480" imgH="101520" progId="Equation.DSMT4">
                  <p:embed/>
                </p:oleObj>
              </mc:Choice>
              <mc:Fallback>
                <p:oleObj name="Equation" r:id="rId8" imgW="177480" imgH="101520" progId="Equation.DSMT4">
                  <p:embed/>
                  <p:pic>
                    <p:nvPicPr>
                      <p:cNvPr id="1435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7743" y="3811930"/>
                        <a:ext cx="480299" cy="24003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1" name="Object 16"/>
          <p:cNvGraphicFramePr>
            <a:graphicFrameLocks noChangeAspect="1"/>
          </p:cNvGraphicFramePr>
          <p:nvPr/>
        </p:nvGraphicFramePr>
        <p:xfrm>
          <a:off x="3419475" y="3624263"/>
          <a:ext cx="627063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104812" imgH="142830" progId="Equation.3">
                  <p:embed/>
                </p:oleObj>
              </mc:Choice>
              <mc:Fallback>
                <p:oleObj name="公式" r:id="rId10" imgW="104812" imgH="142830" progId="Equation.3">
                  <p:embed/>
                  <p:pic>
                    <p:nvPicPr>
                      <p:cNvPr id="14351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3624263"/>
                        <a:ext cx="627063" cy="750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3BAB1E7C-AADA-709D-1303-1F2FB41DA9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600541"/>
              </p:ext>
            </p:extLst>
          </p:nvPr>
        </p:nvGraphicFramePr>
        <p:xfrm>
          <a:off x="5055296" y="4313913"/>
          <a:ext cx="599878" cy="771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77480" imgH="228600" progId="Equation.DSMT4">
                  <p:embed/>
                </p:oleObj>
              </mc:Choice>
              <mc:Fallback>
                <p:oleObj name="Equation" r:id="rId12" imgW="1774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55296" y="4313913"/>
                        <a:ext cx="599878" cy="771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65225FB3-0722-446D-9DFE-44E62BD0DF88}" type="slidenum">
              <a:rPr lang="zh-CN" altLang="en-US"/>
              <a:pPr>
                <a:defRPr/>
              </a:pPr>
              <a:t>69</a:t>
            </a:fld>
            <a:r>
              <a:rPr lang="zh-CN" altLang="en-US"/>
              <a:t>页</a:t>
            </a:r>
          </a:p>
        </p:txBody>
      </p:sp>
      <p:sp>
        <p:nvSpPr>
          <p:cNvPr id="130051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>
                <a:latin typeface="Times New Roman" pitchFamily="18" charset="0"/>
              </a:rPr>
              <a:t>Solution</a:t>
            </a:r>
            <a:r>
              <a:rPr lang="en-US" altLang="zh-CN" b="0">
                <a:latin typeface="Times New Roman" pitchFamily="18" charset="0"/>
              </a:rPr>
              <a:t>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因为</a:t>
            </a:r>
            <a:r>
              <a:rPr lang="zh-CN" altLang="en-US">
                <a:latin typeface="Times New Roman" pitchFamily="18" charset="0"/>
              </a:rPr>
              <a:t> </a:t>
            </a:r>
          </a:p>
          <a:p>
            <a:pPr eaLnBrk="1" hangingPunct="1">
              <a:buFontTx/>
              <a:buNone/>
            </a:pPr>
            <a:endParaRPr lang="zh-CN" altLang="en-US">
              <a:latin typeface="Times New Roman" pitchFamily="18" charset="0"/>
            </a:endParaRPr>
          </a:p>
          <a:p>
            <a:pPr eaLnBrk="1" hangingPunct="1">
              <a:buFontTx/>
              <a:buNone/>
            </a:pPr>
            <a:endParaRPr lang="en-US" altLang="zh-CN">
              <a:latin typeface="Times New Roman" pitchFamily="18" charset="0"/>
            </a:endParaRPr>
          </a:p>
        </p:txBody>
      </p:sp>
      <p:graphicFrame>
        <p:nvGraphicFramePr>
          <p:cNvPr id="130052" name="Object 3"/>
          <p:cNvGraphicFramePr>
            <a:graphicFrameLocks noChangeAspect="1"/>
          </p:cNvGraphicFramePr>
          <p:nvPr/>
        </p:nvGraphicFramePr>
        <p:xfrm>
          <a:off x="3348038" y="188913"/>
          <a:ext cx="31432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171567" imgH="152280" progId="Equation.3">
                  <p:embed/>
                </p:oleObj>
              </mc:Choice>
              <mc:Fallback>
                <p:oleObj name="公式" r:id="rId2" imgW="1171567" imgH="152280" progId="Equation.3">
                  <p:embed/>
                  <p:pic>
                    <p:nvPicPr>
                      <p:cNvPr id="13005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8038" y="188913"/>
                        <a:ext cx="31432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053" name="Object 4"/>
          <p:cNvGraphicFramePr>
            <a:graphicFrameLocks noChangeAspect="1"/>
          </p:cNvGraphicFramePr>
          <p:nvPr/>
        </p:nvGraphicFramePr>
        <p:xfrm>
          <a:off x="3419475" y="1125538"/>
          <a:ext cx="2540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933579" imgH="152280" progId="Equation.3">
                  <p:embed/>
                </p:oleObj>
              </mc:Choice>
              <mc:Fallback>
                <p:oleObj name="公式" r:id="rId4" imgW="933579" imgH="152280" progId="Equation.3">
                  <p:embed/>
                  <p:pic>
                    <p:nvPicPr>
                      <p:cNvPr id="13005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1125538"/>
                        <a:ext cx="2540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054" name="Object 5"/>
          <p:cNvGraphicFramePr>
            <a:graphicFrameLocks noChangeAspect="1"/>
          </p:cNvGraphicFramePr>
          <p:nvPr/>
        </p:nvGraphicFramePr>
        <p:xfrm>
          <a:off x="3419475" y="1989138"/>
          <a:ext cx="26035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952489" imgH="152280" progId="Equation.3">
                  <p:embed/>
                </p:oleObj>
              </mc:Choice>
              <mc:Fallback>
                <p:oleObj name="公式" r:id="rId6" imgW="952489" imgH="152280" progId="Equation.3">
                  <p:embed/>
                  <p:pic>
                    <p:nvPicPr>
                      <p:cNvPr id="13005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1989138"/>
                        <a:ext cx="26035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055" name="Object 6"/>
          <p:cNvGraphicFramePr>
            <a:graphicFrameLocks noChangeAspect="1"/>
          </p:cNvGraphicFramePr>
          <p:nvPr/>
        </p:nvGraphicFramePr>
        <p:xfrm>
          <a:off x="4716463" y="2708275"/>
          <a:ext cx="190500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0" imgH="104760" progId="Equation.3">
                  <p:embed/>
                </p:oleObj>
              </mc:Choice>
              <mc:Fallback>
                <p:oleObj name="公式" r:id="rId8" imgW="0" imgH="104760" progId="Equation.3">
                  <p:embed/>
                  <p:pic>
                    <p:nvPicPr>
                      <p:cNvPr id="130055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6463" y="2708275"/>
                        <a:ext cx="190500" cy="474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005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8053299"/>
              </p:ext>
            </p:extLst>
          </p:nvPr>
        </p:nvGraphicFramePr>
        <p:xfrm>
          <a:off x="3707904" y="3284984"/>
          <a:ext cx="18097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638054" imgH="142830" progId="Equation.3">
                  <p:embed/>
                </p:oleObj>
              </mc:Choice>
              <mc:Fallback>
                <p:oleObj name="公式" r:id="rId10" imgW="638054" imgH="142830" progId="Equation.3">
                  <p:embed/>
                  <p:pic>
                    <p:nvPicPr>
                      <p:cNvPr id="13005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7904" y="3284984"/>
                        <a:ext cx="180975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057" name="Line 8"/>
          <p:cNvSpPr>
            <a:spLocks noChangeShapeType="1"/>
          </p:cNvSpPr>
          <p:nvPr/>
        </p:nvSpPr>
        <p:spPr bwMode="auto">
          <a:xfrm>
            <a:off x="1908175" y="4149725"/>
            <a:ext cx="55435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30058" name="Object 9"/>
          <p:cNvGraphicFramePr>
            <a:graphicFrameLocks noChangeAspect="1"/>
          </p:cNvGraphicFramePr>
          <p:nvPr/>
        </p:nvGraphicFramePr>
        <p:xfrm>
          <a:off x="3492500" y="4221163"/>
          <a:ext cx="2889250" cy="979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2" imgW="1066755" imgH="304830" progId="Equation.3">
                  <p:embed/>
                </p:oleObj>
              </mc:Choice>
              <mc:Fallback>
                <p:oleObj name="公式" r:id="rId12" imgW="1066755" imgH="304830" progId="Equation.3">
                  <p:embed/>
                  <p:pic>
                    <p:nvPicPr>
                      <p:cNvPr id="130058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4221163"/>
                        <a:ext cx="2889250" cy="979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A22227C0-3FE8-4608-A0C1-7C0EC10CEE33}"/>
              </a:ext>
            </a:extLst>
          </p:cNvPr>
          <p:cNvSpPr txBox="1"/>
          <p:nvPr/>
        </p:nvSpPr>
        <p:spPr>
          <a:xfrm>
            <a:off x="4162465" y="2809875"/>
            <a:ext cx="553998" cy="4746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buNone/>
            </a:pPr>
            <a:r>
              <a:rPr lang="en-US" altLang="zh-CN" sz="2400" dirty="0"/>
              <a:t>…</a:t>
            </a:r>
            <a:endParaRPr lang="zh-CN" altLang="en-US" sz="2400" dirty="0"/>
          </a:p>
        </p:txBody>
      </p:sp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FFB36BCB-7626-4A31-A442-06AA20A59F0A}" type="slidenum">
              <a:rPr lang="zh-CN" altLang="en-US"/>
              <a:pPr>
                <a:defRPr/>
              </a:pPr>
              <a:t>70</a:t>
            </a:fld>
            <a:r>
              <a:rPr lang="zh-CN" altLang="en-US"/>
              <a:t>页</a:t>
            </a:r>
          </a:p>
        </p:txBody>
      </p:sp>
      <p:sp>
        <p:nvSpPr>
          <p:cNvPr id="131075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华文楷体" pitchFamily="2" charset="-122"/>
                <a:ea typeface="华文楷体" pitchFamily="2" charset="-122"/>
              </a:rPr>
              <a:t>例</a:t>
            </a:r>
            <a:r>
              <a:rPr lang="en-US" altLang="zh-CN" b="0">
                <a:latin typeface="华文楷体" pitchFamily="2" charset="-122"/>
                <a:ea typeface="华文楷体" pitchFamily="2" charset="-122"/>
              </a:rPr>
              <a:t>8-13</a:t>
            </a:r>
            <a:r>
              <a:rPr lang="en-US" altLang="zh-CN">
                <a:latin typeface="华文楷体" pitchFamily="2" charset="-122"/>
                <a:ea typeface="华文楷体" pitchFamily="2" charset="-122"/>
              </a:rPr>
              <a:t> </a:t>
            </a:r>
            <a:r>
              <a:rPr lang="zh-CN" altLang="en-US">
                <a:latin typeface="华文楷体" pitchFamily="2" charset="-122"/>
                <a:ea typeface="华文楷体" pitchFamily="2" charset="-122"/>
              </a:rPr>
              <a:t>求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</a:endParaRPr>
          </a:p>
        </p:txBody>
      </p:sp>
      <p:graphicFrame>
        <p:nvGraphicFramePr>
          <p:cNvPr id="13107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263959"/>
              </p:ext>
            </p:extLst>
          </p:nvPr>
        </p:nvGraphicFramePr>
        <p:xfrm>
          <a:off x="2880320" y="188640"/>
          <a:ext cx="4572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743168" imgH="152280" progId="Equation.3">
                  <p:embed/>
                </p:oleObj>
              </mc:Choice>
              <mc:Fallback>
                <p:oleObj name="公式" r:id="rId2" imgW="1743168" imgH="152280" progId="Equation.3">
                  <p:embed/>
                  <p:pic>
                    <p:nvPicPr>
                      <p:cNvPr id="13107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0320" y="188640"/>
                        <a:ext cx="4572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1256B1E1-BA07-4C02-84EE-5013A98FC341}" type="slidenum">
              <a:rPr lang="zh-CN" altLang="en-US"/>
              <a:pPr>
                <a:defRPr/>
              </a:pPr>
              <a:t>71</a:t>
            </a:fld>
            <a:r>
              <a:rPr lang="zh-CN" altLang="en-US"/>
              <a:t>页</a:t>
            </a:r>
          </a:p>
        </p:txBody>
      </p:sp>
      <p:sp>
        <p:nvSpPr>
          <p:cNvPr id="132099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Solution</a:t>
            </a:r>
            <a:r>
              <a:rPr lang="en-US" altLang="zh-CN" b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根据题意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,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>
              <a:latin typeface="Times New Roman" pitchFamily="18" charset="0"/>
              <a:ea typeface="华文楷体" pitchFamily="2" charset="-122"/>
              <a:cs typeface="Times New Roman" pitchFamily="18" charset="0"/>
            </a:endParaRPr>
          </a:p>
        </p:txBody>
      </p:sp>
      <p:graphicFrame>
        <p:nvGraphicFramePr>
          <p:cNvPr id="13210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747835"/>
              </p:ext>
            </p:extLst>
          </p:nvPr>
        </p:nvGraphicFramePr>
        <p:xfrm>
          <a:off x="2267744" y="1278430"/>
          <a:ext cx="409575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552454" imgH="152280" progId="Equation.3">
                  <p:embed/>
                </p:oleObj>
              </mc:Choice>
              <mc:Fallback>
                <p:oleObj name="公式" r:id="rId2" imgW="1552454" imgH="152280" progId="Equation.3">
                  <p:embed/>
                  <p:pic>
                    <p:nvPicPr>
                      <p:cNvPr id="13210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7744" y="1278430"/>
                        <a:ext cx="409575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3746996"/>
              </p:ext>
            </p:extLst>
          </p:nvPr>
        </p:nvGraphicFramePr>
        <p:xfrm>
          <a:off x="3109119" y="1904803"/>
          <a:ext cx="2413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876311" imgH="152280" progId="Equation.3">
                  <p:embed/>
                </p:oleObj>
              </mc:Choice>
              <mc:Fallback>
                <p:oleObj name="公式" r:id="rId4" imgW="876311" imgH="152280" progId="Equation.3">
                  <p:embed/>
                  <p:pic>
                    <p:nvPicPr>
                      <p:cNvPr id="13210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9119" y="1904803"/>
                        <a:ext cx="2413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657770"/>
              </p:ext>
            </p:extLst>
          </p:nvPr>
        </p:nvGraphicFramePr>
        <p:xfrm>
          <a:off x="3173455" y="2447101"/>
          <a:ext cx="3048000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1133478" imgH="152280" progId="Equation.3">
                  <p:embed/>
                </p:oleObj>
              </mc:Choice>
              <mc:Fallback>
                <p:oleObj name="公式" r:id="rId6" imgW="1133478" imgH="152280" progId="Equation.3">
                  <p:embed/>
                  <p:pic>
                    <p:nvPicPr>
                      <p:cNvPr id="13210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3455" y="2447101"/>
                        <a:ext cx="3048000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2103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0887152"/>
              </p:ext>
            </p:extLst>
          </p:nvPr>
        </p:nvGraphicFramePr>
        <p:xfrm>
          <a:off x="2005473" y="3071293"/>
          <a:ext cx="403225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1524090" imgH="142830" progId="Equation.3">
                  <p:embed/>
                </p:oleObj>
              </mc:Choice>
              <mc:Fallback>
                <p:oleObj name="公式" r:id="rId8" imgW="1524090" imgH="142830" progId="Equation.3">
                  <p:embed/>
                  <p:pic>
                    <p:nvPicPr>
                      <p:cNvPr id="132103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5473" y="3071293"/>
                        <a:ext cx="403225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107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900108"/>
              </p:ext>
            </p:extLst>
          </p:nvPr>
        </p:nvGraphicFramePr>
        <p:xfrm>
          <a:off x="2483768" y="741212"/>
          <a:ext cx="4605838" cy="513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815840" imgH="241200" progId="Equation.DSMT4">
                  <p:embed/>
                </p:oleObj>
              </mc:Choice>
              <mc:Fallback>
                <p:oleObj name="Equation" r:id="rId10" imgW="1815840" imgH="241200" progId="Equation.DSMT4">
                  <p:embed/>
                  <p:pic>
                    <p:nvPicPr>
                      <p:cNvPr id="131077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3768" y="741212"/>
                        <a:ext cx="4605838" cy="5135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3">
            <a:extLst>
              <a:ext uri="{FF2B5EF4-FFF2-40B4-BE49-F238E27FC236}">
                <a16:creationId xmlns:a16="http://schemas.microsoft.com/office/drawing/2014/main" id="{D9F4A65F-A19B-12F5-8059-972659546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265853"/>
              </p:ext>
            </p:extLst>
          </p:nvPr>
        </p:nvGraphicFramePr>
        <p:xfrm>
          <a:off x="2088817" y="3589474"/>
          <a:ext cx="4699000" cy="56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2" imgW="1790711" imgH="142830" progId="Equation.3">
                  <p:embed/>
                </p:oleObj>
              </mc:Choice>
              <mc:Fallback>
                <p:oleObj name="公式" r:id="rId12" imgW="1790711" imgH="142830" progId="Equation.3">
                  <p:embed/>
                  <p:pic>
                    <p:nvPicPr>
                      <p:cNvPr id="2" name="Object 3">
                        <a:extLst>
                          <a:ext uri="{FF2B5EF4-FFF2-40B4-BE49-F238E27FC236}">
                            <a16:creationId xmlns:a16="http://schemas.microsoft.com/office/drawing/2014/main" id="{D9F4A65F-A19B-12F5-8059-972659546A4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8817" y="3589474"/>
                        <a:ext cx="4699000" cy="569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4">
            <a:extLst>
              <a:ext uri="{FF2B5EF4-FFF2-40B4-BE49-F238E27FC236}">
                <a16:creationId xmlns:a16="http://schemas.microsoft.com/office/drawing/2014/main" id="{A8A17961-A470-A923-7169-0BAA76EAA7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6502063"/>
              </p:ext>
            </p:extLst>
          </p:nvPr>
        </p:nvGraphicFramePr>
        <p:xfrm>
          <a:off x="2005473" y="4353217"/>
          <a:ext cx="447675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4" imgW="1705079" imgH="142830" progId="Equation.3">
                  <p:embed/>
                </p:oleObj>
              </mc:Choice>
              <mc:Fallback>
                <p:oleObj name="公式" r:id="rId14" imgW="1705079" imgH="142830" progId="Equation.3">
                  <p:embed/>
                  <p:pic>
                    <p:nvPicPr>
                      <p:cNvPr id="3" name="Object 4">
                        <a:extLst>
                          <a:ext uri="{FF2B5EF4-FFF2-40B4-BE49-F238E27FC236}">
                            <a16:creationId xmlns:a16="http://schemas.microsoft.com/office/drawing/2014/main" id="{A8A17961-A470-A923-7169-0BAA76EAA70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5473" y="4353217"/>
                        <a:ext cx="447675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5">
            <a:extLst>
              <a:ext uri="{FF2B5EF4-FFF2-40B4-BE49-F238E27FC236}">
                <a16:creationId xmlns:a16="http://schemas.microsoft.com/office/drawing/2014/main" id="{0564FB6A-C2F5-68E3-ABD3-FCE0ABF093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629322"/>
              </p:ext>
            </p:extLst>
          </p:nvPr>
        </p:nvGraphicFramePr>
        <p:xfrm>
          <a:off x="2108994" y="5019327"/>
          <a:ext cx="4413250" cy="56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6" imgW="1676445" imgH="142830" progId="Equation.3">
                  <p:embed/>
                </p:oleObj>
              </mc:Choice>
              <mc:Fallback>
                <p:oleObj name="公式" r:id="rId16" imgW="1676445" imgH="142830" progId="Equation.3">
                  <p:embed/>
                  <p:pic>
                    <p:nvPicPr>
                      <p:cNvPr id="4" name="Object 5">
                        <a:extLst>
                          <a:ext uri="{FF2B5EF4-FFF2-40B4-BE49-F238E27FC236}">
                            <a16:creationId xmlns:a16="http://schemas.microsoft.com/office/drawing/2014/main" id="{0564FB6A-C2F5-68E3-ABD3-FCE0ABF093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08994" y="5019327"/>
                        <a:ext cx="4413250" cy="569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6">
            <a:extLst>
              <a:ext uri="{FF2B5EF4-FFF2-40B4-BE49-F238E27FC236}">
                <a16:creationId xmlns:a16="http://schemas.microsoft.com/office/drawing/2014/main" id="{9887C8EA-41CB-2B86-F9C1-93198ECE09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9623410"/>
              </p:ext>
            </p:extLst>
          </p:nvPr>
        </p:nvGraphicFramePr>
        <p:xfrm>
          <a:off x="971600" y="5714383"/>
          <a:ext cx="565150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8" imgW="2171599" imgH="142830" progId="Equation.3">
                  <p:embed/>
                </p:oleObj>
              </mc:Choice>
              <mc:Fallback>
                <p:oleObj name="公式" r:id="rId18" imgW="2171599" imgH="142830" progId="Equation.3">
                  <p:embed/>
                  <p:pic>
                    <p:nvPicPr>
                      <p:cNvPr id="5" name="Object 6">
                        <a:extLst>
                          <a:ext uri="{FF2B5EF4-FFF2-40B4-BE49-F238E27FC236}">
                            <a16:creationId xmlns:a16="http://schemas.microsoft.com/office/drawing/2014/main" id="{9887C8EA-41CB-2B86-F9C1-93198ECE09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5714383"/>
                        <a:ext cx="565150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2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2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2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9725254B-E6D4-4EC5-A9FF-484264CAFF94}" type="slidenum">
              <a:rPr lang="zh-CN" altLang="en-US"/>
              <a:pPr>
                <a:defRPr/>
              </a:pPr>
              <a:t>72</a:t>
            </a:fld>
            <a:r>
              <a:rPr lang="zh-CN" altLang="en-US"/>
              <a:t>页</a:t>
            </a:r>
          </a:p>
        </p:txBody>
      </p:sp>
      <p:sp>
        <p:nvSpPr>
          <p:cNvPr id="134147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  <a:p>
            <a:pPr eaLnBrk="1" hangingPunct="1">
              <a:buFontTx/>
              <a:buNone/>
            </a:pPr>
            <a:endParaRPr lang="en-US" altLang="zh-CN"/>
          </a:p>
        </p:txBody>
      </p:sp>
      <p:graphicFrame>
        <p:nvGraphicFramePr>
          <p:cNvPr id="134148" name="Object 3"/>
          <p:cNvGraphicFramePr>
            <a:graphicFrameLocks noChangeAspect="1"/>
          </p:cNvGraphicFramePr>
          <p:nvPr/>
        </p:nvGraphicFramePr>
        <p:xfrm>
          <a:off x="2411413" y="692150"/>
          <a:ext cx="400050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1514365" imgH="114210" progId="Equation.3">
                  <p:embed/>
                </p:oleObj>
              </mc:Choice>
              <mc:Fallback>
                <p:oleObj name="公式" r:id="rId2" imgW="1514365" imgH="114210" progId="Equation.3">
                  <p:embed/>
                  <p:pic>
                    <p:nvPicPr>
                      <p:cNvPr id="13414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692150"/>
                        <a:ext cx="4000500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49" name="Object 4"/>
          <p:cNvGraphicFramePr>
            <a:graphicFrameLocks noChangeAspect="1"/>
          </p:cNvGraphicFramePr>
          <p:nvPr/>
        </p:nvGraphicFramePr>
        <p:xfrm>
          <a:off x="3563938" y="1484313"/>
          <a:ext cx="1841500" cy="538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647779" imgH="133380" progId="Equation.3">
                  <p:embed/>
                </p:oleObj>
              </mc:Choice>
              <mc:Fallback>
                <p:oleObj name="公式" r:id="rId4" imgW="647779" imgH="133380" progId="Equation.3">
                  <p:embed/>
                  <p:pic>
                    <p:nvPicPr>
                      <p:cNvPr id="134149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938" y="1484313"/>
                        <a:ext cx="1841500" cy="538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50" name="Object 5"/>
          <p:cNvGraphicFramePr>
            <a:graphicFrameLocks noChangeAspect="1"/>
          </p:cNvGraphicFramePr>
          <p:nvPr/>
        </p:nvGraphicFramePr>
        <p:xfrm>
          <a:off x="2339975" y="2205038"/>
          <a:ext cx="4984750" cy="601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1904977" imgH="152280" progId="Equation.3">
                  <p:embed/>
                </p:oleObj>
              </mc:Choice>
              <mc:Fallback>
                <p:oleObj name="公式" r:id="rId6" imgW="1904977" imgH="152280" progId="Equation.3">
                  <p:embed/>
                  <p:pic>
                    <p:nvPicPr>
                      <p:cNvPr id="13415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9975" y="2205038"/>
                        <a:ext cx="4984750" cy="6016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51" name="Object 6"/>
          <p:cNvGraphicFramePr>
            <a:graphicFrameLocks noChangeAspect="1"/>
          </p:cNvGraphicFramePr>
          <p:nvPr/>
        </p:nvGraphicFramePr>
        <p:xfrm>
          <a:off x="1979613" y="3860800"/>
          <a:ext cx="6000750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2314499" imgH="304830" progId="Equation.3">
                  <p:embed/>
                </p:oleObj>
              </mc:Choice>
              <mc:Fallback>
                <p:oleObj name="公式" r:id="rId8" imgW="2314499" imgH="304830" progId="Equation.3">
                  <p:embed/>
                  <p:pic>
                    <p:nvPicPr>
                      <p:cNvPr id="13415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9613" y="3860800"/>
                        <a:ext cx="6000750" cy="98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4152" name="Object 7"/>
          <p:cNvGraphicFramePr>
            <a:graphicFrameLocks noChangeAspect="1"/>
          </p:cNvGraphicFramePr>
          <p:nvPr/>
        </p:nvGraphicFramePr>
        <p:xfrm>
          <a:off x="2849563" y="2997200"/>
          <a:ext cx="4254500" cy="60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1619177" imgH="152280" progId="Equation.3">
                  <p:embed/>
                </p:oleObj>
              </mc:Choice>
              <mc:Fallback>
                <p:oleObj name="公式" r:id="rId10" imgW="1619177" imgH="152280" progId="Equation.3">
                  <p:embed/>
                  <p:pic>
                    <p:nvPicPr>
                      <p:cNvPr id="134152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9563" y="2997200"/>
                        <a:ext cx="4254500" cy="601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58B0178E-03B7-439C-8AD2-3408A600638E}" type="slidenum">
              <a:rPr lang="zh-CN" altLang="en-US"/>
              <a:pPr>
                <a:defRPr/>
              </a:pPr>
              <a:t>73</a:t>
            </a:fld>
            <a:r>
              <a:rPr lang="zh-CN" altLang="en-US"/>
              <a:t>页</a:t>
            </a:r>
          </a:p>
        </p:txBody>
      </p:sp>
      <p:sp>
        <p:nvSpPr>
          <p:cNvPr id="200706" name="AutoShape 2"/>
          <p:cNvSpPr>
            <a:spLocks noChangeArrowheads="1"/>
          </p:cNvSpPr>
          <p:nvPr/>
        </p:nvSpPr>
        <p:spPr bwMode="ltGray">
          <a:xfrm rot="5400000">
            <a:off x="-2413000" y="1285875"/>
            <a:ext cx="4824413" cy="4646613"/>
          </a:xfrm>
          <a:custGeom>
            <a:avLst/>
            <a:gdLst>
              <a:gd name="G0" fmla="+- 10594 0 0"/>
              <a:gd name="G1" fmla="+- -10553582 0 0"/>
              <a:gd name="G2" fmla="+- 0 0 -10553582"/>
              <a:gd name="T0" fmla="*/ 0 256 1"/>
              <a:gd name="T1" fmla="*/ 180 256 1"/>
              <a:gd name="G3" fmla="+- -10553582 T0 T1"/>
              <a:gd name="T2" fmla="*/ 0 256 1"/>
              <a:gd name="T3" fmla="*/ 90 256 1"/>
              <a:gd name="G4" fmla="+- -10553582 T2 T3"/>
              <a:gd name="G5" fmla="*/ G4 2 1"/>
              <a:gd name="T4" fmla="*/ 90 256 1"/>
              <a:gd name="T5" fmla="*/ 0 256 1"/>
              <a:gd name="G6" fmla="+- -10553582 T4 T5"/>
              <a:gd name="G7" fmla="*/ G6 2 1"/>
              <a:gd name="G8" fmla="abs -10553582"/>
              <a:gd name="T6" fmla="*/ 0 256 1"/>
              <a:gd name="T7" fmla="*/ 90 256 1"/>
              <a:gd name="G9" fmla="+- G8 T6 T7"/>
              <a:gd name="G10" fmla="?: G9 G7 G5"/>
              <a:gd name="T8" fmla="*/ 0 256 1"/>
              <a:gd name="T9" fmla="*/ 360 256 1"/>
              <a:gd name="G11" fmla="+- G10 T8 T9"/>
              <a:gd name="G12" fmla="?: G10 G11 G10"/>
              <a:gd name="T10" fmla="*/ 0 256 1"/>
              <a:gd name="T11" fmla="*/ 360 256 1"/>
              <a:gd name="G13" fmla="+- G12 T10 T11"/>
              <a:gd name="G14" fmla="?: G12 G13 G12"/>
              <a:gd name="G15" fmla="+- 0 0 G14"/>
              <a:gd name="G16" fmla="+- 10800 0 0"/>
              <a:gd name="G17" fmla="+- 10800 0 10594"/>
              <a:gd name="G18" fmla="*/ 10594 1 2"/>
              <a:gd name="G19" fmla="+- G18 5400 0"/>
              <a:gd name="G20" fmla="cos G19 -10553582"/>
              <a:gd name="G21" fmla="sin G19 -10553582"/>
              <a:gd name="G22" fmla="+- G20 10800 0"/>
              <a:gd name="G23" fmla="+- G21 10800 0"/>
              <a:gd name="G24" fmla="+- 10800 0 G20"/>
              <a:gd name="G25" fmla="+- 10594 10800 0"/>
              <a:gd name="G26" fmla="?: G9 G17 G25"/>
              <a:gd name="G27" fmla="?: G9 0 21600"/>
              <a:gd name="G28" fmla="cos 10800 -10553582"/>
              <a:gd name="G29" fmla="sin 10800 -10553582"/>
              <a:gd name="G30" fmla="sin 10594 -10553582"/>
              <a:gd name="G31" fmla="+- G28 10800 0"/>
              <a:gd name="G32" fmla="+- G29 10800 0"/>
              <a:gd name="G33" fmla="+- G30 10800 0"/>
              <a:gd name="G34" fmla="?: G4 0 G31"/>
              <a:gd name="G35" fmla="?: -10553582 G34 0"/>
              <a:gd name="G36" fmla="?: G6 G35 G31"/>
              <a:gd name="G37" fmla="+- 21600 0 G36"/>
              <a:gd name="G38" fmla="?: G4 0 G33"/>
              <a:gd name="G39" fmla="?: -10553582 G38 G32"/>
              <a:gd name="G40" fmla="?: G6 G39 0"/>
              <a:gd name="G41" fmla="?: G4 G32 21600"/>
              <a:gd name="G42" fmla="?: G6 G41 G33"/>
              <a:gd name="T12" fmla="*/ 10800 w 21600"/>
              <a:gd name="T13" fmla="*/ 0 h 21600"/>
              <a:gd name="T14" fmla="*/ 683 w 21600"/>
              <a:gd name="T15" fmla="*/ 7323 h 21600"/>
              <a:gd name="T16" fmla="*/ 10800 w 21600"/>
              <a:gd name="T17" fmla="*/ 206 h 21600"/>
              <a:gd name="T18" fmla="*/ 20917 w 21600"/>
              <a:gd name="T19" fmla="*/ 7323 h 21600"/>
              <a:gd name="T20" fmla="*/ G36 w 21600"/>
              <a:gd name="T21" fmla="*/ G40 h 21600"/>
              <a:gd name="T22" fmla="*/ G37 w 21600"/>
              <a:gd name="T23" fmla="*/ G42 h 21600"/>
            </a:gdLst>
            <a:ahLst/>
            <a:cxnLst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1600" h="21600">
                <a:moveTo>
                  <a:pt x="781" y="7357"/>
                </a:moveTo>
                <a:cubicBezTo>
                  <a:pt x="2251" y="3078"/>
                  <a:pt x="6276" y="205"/>
                  <a:pt x="10800" y="206"/>
                </a:cubicBezTo>
                <a:cubicBezTo>
                  <a:pt x="15323" y="206"/>
                  <a:pt x="19348" y="3078"/>
                  <a:pt x="20818" y="7357"/>
                </a:cubicBezTo>
                <a:lnTo>
                  <a:pt x="21013" y="7290"/>
                </a:lnTo>
                <a:cubicBezTo>
                  <a:pt x="19514" y="2928"/>
                  <a:pt x="15411" y="-1"/>
                  <a:pt x="10799" y="0"/>
                </a:cubicBezTo>
                <a:cubicBezTo>
                  <a:pt x="6188" y="0"/>
                  <a:pt x="2085" y="2928"/>
                  <a:pt x="586" y="7290"/>
                </a:cubicBez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tint val="0"/>
                  <a:invGamma/>
                </a:schemeClr>
              </a:gs>
            </a:gsLst>
            <a:lin ang="5400000" scaled="1"/>
          </a:gra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39268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小结与作业</a:t>
            </a:r>
          </a:p>
        </p:txBody>
      </p:sp>
      <p:grpSp>
        <p:nvGrpSpPr>
          <p:cNvPr id="139269" name="Group 4"/>
          <p:cNvGrpSpPr>
            <a:grpSpLocks/>
          </p:cNvGrpSpPr>
          <p:nvPr/>
        </p:nvGrpSpPr>
        <p:grpSpPr bwMode="auto">
          <a:xfrm>
            <a:off x="971550" y="1341438"/>
            <a:ext cx="5832475" cy="650875"/>
            <a:chOff x="1419" y="1480"/>
            <a:chExt cx="3575" cy="363"/>
          </a:xfrm>
        </p:grpSpPr>
        <p:grpSp>
          <p:nvGrpSpPr>
            <p:cNvPr id="139292" name="Group 5"/>
            <p:cNvGrpSpPr>
              <a:grpSpLocks/>
            </p:cNvGrpSpPr>
            <p:nvPr/>
          </p:nvGrpSpPr>
          <p:grpSpPr bwMode="auto">
            <a:xfrm>
              <a:off x="1419" y="1480"/>
              <a:ext cx="3575" cy="363"/>
              <a:chOff x="1419" y="1480"/>
              <a:chExt cx="3575" cy="363"/>
            </a:xfrm>
          </p:grpSpPr>
          <p:sp>
            <p:nvSpPr>
              <p:cNvPr id="200710" name="Oval 6"/>
              <p:cNvSpPr>
                <a:spLocks noChangeArrowheads="1"/>
              </p:cNvSpPr>
              <p:nvPr/>
            </p:nvSpPr>
            <p:spPr bwMode="gray">
              <a:xfrm>
                <a:off x="1419" y="1491"/>
                <a:ext cx="344" cy="344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200711" name="AutoShape 7"/>
              <p:cNvSpPr>
                <a:spLocks noChangeArrowheads="1"/>
              </p:cNvSpPr>
              <p:nvPr/>
            </p:nvSpPr>
            <p:spPr bwMode="gray">
              <a:xfrm>
                <a:off x="1683" y="1480"/>
                <a:ext cx="3311" cy="36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tint val="0"/>
                      <a:invGamma/>
                    </a:schemeClr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spcBef>
                    <a:spcPct val="0"/>
                  </a:spcBef>
                  <a:buFontTx/>
                  <a:buNone/>
                  <a:defRPr/>
                </a:pPr>
                <a:r>
                  <a:rPr lang="zh-CN" altLang="en-US" dirty="0">
                    <a:solidFill>
                      <a:srgbClr val="66FF66"/>
                    </a:solidFill>
                  </a:rPr>
                  <a:t>常用的递归关系求解方法</a:t>
                </a:r>
              </a:p>
            </p:txBody>
          </p:sp>
        </p:grpSp>
        <p:sp>
          <p:nvSpPr>
            <p:cNvPr id="200712" name="Oval 8"/>
            <p:cNvSpPr>
              <a:spLocks noChangeArrowheads="1"/>
            </p:cNvSpPr>
            <p:nvPr/>
          </p:nvSpPr>
          <p:spPr bwMode="gray">
            <a:xfrm>
              <a:off x="1470" y="1541"/>
              <a:ext cx="239" cy="240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6078"/>
                    <a:invGamma/>
                  </a:scheme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139294" name="Oval 9"/>
            <p:cNvSpPr>
              <a:spLocks noChangeArrowheads="1"/>
            </p:cNvSpPr>
            <p:nvPr/>
          </p:nvSpPr>
          <p:spPr bwMode="gray">
            <a:xfrm>
              <a:off x="1474" y="1532"/>
              <a:ext cx="173" cy="174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9940B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39270" name="AutoShape 10"/>
          <p:cNvSpPr>
            <a:spLocks noChangeArrowheads="1"/>
          </p:cNvSpPr>
          <p:nvPr/>
        </p:nvSpPr>
        <p:spPr bwMode="gray">
          <a:xfrm>
            <a:off x="1619672" y="5192167"/>
            <a:ext cx="4665663" cy="315912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prstShdw prst="shdw17" dist="127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latinLnBrk="1">
              <a:spcBef>
                <a:spcPct val="0"/>
              </a:spcBef>
              <a:buFontTx/>
              <a:buNone/>
            </a:pPr>
            <a:r>
              <a:rPr kumimoji="1" lang="zh-CN" altLang="en-US" sz="2800" dirty="0">
                <a:solidFill>
                  <a:srgbClr val="FFFFE5"/>
                </a:solidFill>
                <a:latin typeface="Times New Roman" panose="02020603050405020304" pitchFamily="18" charset="0"/>
                <a:ea typeface="Gulim" pitchFamily="34" charset="-127"/>
                <a:cs typeface="Times New Roman" panose="02020603050405020304" pitchFamily="18" charset="0"/>
              </a:rPr>
              <a:t>习题</a:t>
            </a:r>
            <a:r>
              <a:rPr kumimoji="1" lang="en-US" altLang="zh-CN" sz="2800" dirty="0">
                <a:solidFill>
                  <a:srgbClr val="FFFFE5"/>
                </a:solidFill>
                <a:latin typeface="Times New Roman" panose="02020603050405020304" pitchFamily="18" charset="0"/>
                <a:ea typeface="Gulim" pitchFamily="34" charset="-127"/>
                <a:cs typeface="Times New Roman" panose="02020603050405020304" pitchFamily="18" charset="0"/>
              </a:rPr>
              <a:t>8.3 P225          1     2    3    4</a:t>
            </a:r>
            <a:endParaRPr kumimoji="1" lang="zh-CN" altLang="zh-CN" sz="2800" dirty="0">
              <a:solidFill>
                <a:srgbClr val="FFFFE5"/>
              </a:solidFill>
              <a:latin typeface="Times New Roman" panose="02020603050405020304" pitchFamily="18" charset="0"/>
              <a:ea typeface="Gulim" pitchFamily="34" charset="-127"/>
              <a:cs typeface="Times New Roman" panose="02020603050405020304" pitchFamily="18" charset="0"/>
            </a:endParaRPr>
          </a:p>
        </p:txBody>
      </p:sp>
      <p:grpSp>
        <p:nvGrpSpPr>
          <p:cNvPr id="139273" name="Group 20"/>
          <p:cNvGrpSpPr>
            <a:grpSpLocks/>
          </p:cNvGrpSpPr>
          <p:nvPr/>
        </p:nvGrpSpPr>
        <p:grpSpPr bwMode="auto">
          <a:xfrm>
            <a:off x="1835150" y="2565400"/>
            <a:ext cx="5181600" cy="508000"/>
            <a:chOff x="1419" y="1480"/>
            <a:chExt cx="3575" cy="363"/>
          </a:xfrm>
        </p:grpSpPr>
        <p:grpSp>
          <p:nvGrpSpPr>
            <p:cNvPr id="139280" name="Group 21"/>
            <p:cNvGrpSpPr>
              <a:grpSpLocks/>
            </p:cNvGrpSpPr>
            <p:nvPr/>
          </p:nvGrpSpPr>
          <p:grpSpPr bwMode="auto">
            <a:xfrm>
              <a:off x="1419" y="1480"/>
              <a:ext cx="3575" cy="363"/>
              <a:chOff x="1419" y="1480"/>
              <a:chExt cx="3575" cy="363"/>
            </a:xfrm>
          </p:grpSpPr>
          <p:sp>
            <p:nvSpPr>
              <p:cNvPr id="200726" name="Oval 22"/>
              <p:cNvSpPr>
                <a:spLocks noChangeArrowheads="1"/>
              </p:cNvSpPr>
              <p:nvPr/>
            </p:nvSpPr>
            <p:spPr bwMode="gray">
              <a:xfrm>
                <a:off x="1419" y="1491"/>
                <a:ext cx="344" cy="344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200727" name="AutoShape 23"/>
              <p:cNvSpPr>
                <a:spLocks noChangeArrowheads="1"/>
              </p:cNvSpPr>
              <p:nvPr/>
            </p:nvSpPr>
            <p:spPr bwMode="gray">
              <a:xfrm>
                <a:off x="1683" y="1480"/>
                <a:ext cx="3311" cy="36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tint val="0"/>
                      <a:invGamma/>
                    </a:schemeClr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spcBef>
                    <a:spcPct val="0"/>
                  </a:spcBef>
                  <a:buFontTx/>
                  <a:buNone/>
                  <a:defRPr/>
                </a:pPr>
                <a:r>
                  <a:rPr lang="en-US" altLang="zh-CN" dirty="0">
                    <a:solidFill>
                      <a:schemeClr val="tx1"/>
                    </a:solidFill>
                    <a:latin typeface="Times New Roman" pitchFamily="18" charset="0"/>
                  </a:rPr>
                  <a:t>(3)</a:t>
                </a:r>
                <a:r>
                  <a:rPr lang="zh-CN" altLang="en-US" dirty="0">
                    <a:solidFill>
                      <a:srgbClr val="66FF66"/>
                    </a:solidFill>
                  </a:rPr>
                  <a:t>特征方程法</a:t>
                </a:r>
              </a:p>
            </p:txBody>
          </p:sp>
        </p:grpSp>
        <p:sp>
          <p:nvSpPr>
            <p:cNvPr id="200728" name="Oval 24"/>
            <p:cNvSpPr>
              <a:spLocks noChangeArrowheads="1"/>
            </p:cNvSpPr>
            <p:nvPr/>
          </p:nvSpPr>
          <p:spPr bwMode="gray">
            <a:xfrm>
              <a:off x="1470" y="1541"/>
              <a:ext cx="239" cy="238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6078"/>
                    <a:invGamma/>
                  </a:scheme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139282" name="Oval 25"/>
            <p:cNvSpPr>
              <a:spLocks noChangeArrowheads="1"/>
            </p:cNvSpPr>
            <p:nvPr/>
          </p:nvSpPr>
          <p:spPr bwMode="gray">
            <a:xfrm>
              <a:off x="1474" y="1532"/>
              <a:ext cx="173" cy="174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9940B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39274" name="Group 26"/>
          <p:cNvGrpSpPr>
            <a:grpSpLocks/>
          </p:cNvGrpSpPr>
          <p:nvPr/>
        </p:nvGrpSpPr>
        <p:grpSpPr bwMode="auto">
          <a:xfrm>
            <a:off x="2124075" y="3357563"/>
            <a:ext cx="5181600" cy="508000"/>
            <a:chOff x="1419" y="1480"/>
            <a:chExt cx="3575" cy="363"/>
          </a:xfrm>
        </p:grpSpPr>
        <p:grpSp>
          <p:nvGrpSpPr>
            <p:cNvPr id="139275" name="Group 27"/>
            <p:cNvGrpSpPr>
              <a:grpSpLocks/>
            </p:cNvGrpSpPr>
            <p:nvPr/>
          </p:nvGrpSpPr>
          <p:grpSpPr bwMode="auto">
            <a:xfrm>
              <a:off x="1419" y="1480"/>
              <a:ext cx="3575" cy="363"/>
              <a:chOff x="1419" y="1480"/>
              <a:chExt cx="3575" cy="363"/>
            </a:xfrm>
          </p:grpSpPr>
          <p:sp>
            <p:nvSpPr>
              <p:cNvPr id="200732" name="Oval 28"/>
              <p:cNvSpPr>
                <a:spLocks noChangeArrowheads="1"/>
              </p:cNvSpPr>
              <p:nvPr/>
            </p:nvSpPr>
            <p:spPr bwMode="gray">
              <a:xfrm>
                <a:off x="1419" y="1491"/>
                <a:ext cx="344" cy="344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200733" name="AutoShape 29"/>
              <p:cNvSpPr>
                <a:spLocks noChangeArrowheads="1"/>
              </p:cNvSpPr>
              <p:nvPr/>
            </p:nvSpPr>
            <p:spPr bwMode="gray">
              <a:xfrm>
                <a:off x="1683" y="1480"/>
                <a:ext cx="3311" cy="36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tint val="0"/>
                      <a:invGamma/>
                    </a:schemeClr>
                  </a:gs>
                </a:gsLst>
                <a:lin ang="0" scaled="1"/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spcBef>
                    <a:spcPct val="0"/>
                  </a:spcBef>
                  <a:buFontTx/>
                  <a:buNone/>
                  <a:defRPr/>
                </a:pPr>
                <a:r>
                  <a:rPr lang="en-US" altLang="zh-CN" dirty="0">
                    <a:solidFill>
                      <a:schemeClr val="tx1"/>
                    </a:solidFill>
                    <a:latin typeface="Times New Roman" pitchFamily="18" charset="0"/>
                  </a:rPr>
                  <a:t>(4)</a:t>
                </a:r>
                <a:r>
                  <a:rPr lang="zh-CN" altLang="en-US" dirty="0">
                    <a:solidFill>
                      <a:srgbClr val="66FF66"/>
                    </a:solidFill>
                  </a:rPr>
                  <a:t>其他方法</a:t>
                </a:r>
              </a:p>
            </p:txBody>
          </p:sp>
        </p:grpSp>
        <p:sp>
          <p:nvSpPr>
            <p:cNvPr id="200734" name="Oval 30"/>
            <p:cNvSpPr>
              <a:spLocks noChangeArrowheads="1"/>
            </p:cNvSpPr>
            <p:nvPr/>
          </p:nvSpPr>
          <p:spPr bwMode="gray">
            <a:xfrm>
              <a:off x="1470" y="1541"/>
              <a:ext cx="239" cy="238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6078"/>
                    <a:invGamma/>
                  </a:scheme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>
              <a:outerShdw dist="35921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139277" name="Oval 31"/>
            <p:cNvSpPr>
              <a:spLocks noChangeArrowheads="1"/>
            </p:cNvSpPr>
            <p:nvPr/>
          </p:nvSpPr>
          <p:spPr bwMode="gray">
            <a:xfrm>
              <a:off x="1474" y="1532"/>
              <a:ext cx="173" cy="174"/>
            </a:xfrm>
            <a:prstGeom prst="ellipse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9940B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2" name="AutoShape 10">
            <a:extLst>
              <a:ext uri="{FF2B5EF4-FFF2-40B4-BE49-F238E27FC236}">
                <a16:creationId xmlns:a16="http://schemas.microsoft.com/office/drawing/2014/main" id="{9561C763-579D-627A-198E-DB9A3CC5DFA6}"/>
              </a:ext>
            </a:extLst>
          </p:cNvPr>
          <p:cNvSpPr>
            <a:spLocks noChangeArrowheads="1"/>
          </p:cNvSpPr>
          <p:nvPr/>
        </p:nvSpPr>
        <p:spPr bwMode="gray">
          <a:xfrm>
            <a:off x="1907704" y="4653136"/>
            <a:ext cx="4665663" cy="315912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prstShdw prst="shdw17" dist="12700">
              <a:schemeClr val="bg2"/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latinLnBrk="1">
              <a:spcBef>
                <a:spcPct val="0"/>
              </a:spcBef>
              <a:buFontTx/>
              <a:buNone/>
            </a:pPr>
            <a:r>
              <a:rPr kumimoji="1" lang="zh-CN" altLang="en-US" sz="2800" dirty="0">
                <a:solidFill>
                  <a:srgbClr val="FFFFE5"/>
                </a:solidFill>
                <a:latin typeface="Times New Roman" panose="02020603050405020304" pitchFamily="18" charset="0"/>
                <a:ea typeface="Gulim" pitchFamily="34" charset="-127"/>
                <a:cs typeface="Times New Roman" panose="02020603050405020304" pitchFamily="18" charset="0"/>
              </a:rPr>
              <a:t>习题</a:t>
            </a:r>
            <a:r>
              <a:rPr kumimoji="1" lang="en-US" altLang="zh-CN" sz="2800" dirty="0">
                <a:solidFill>
                  <a:srgbClr val="FFFFE5"/>
                </a:solidFill>
                <a:latin typeface="Times New Roman" panose="02020603050405020304" pitchFamily="18" charset="0"/>
                <a:ea typeface="Gulim" pitchFamily="34" charset="-127"/>
                <a:cs typeface="Times New Roman" panose="02020603050405020304" pitchFamily="18" charset="0"/>
              </a:rPr>
              <a:t>8.1 P214          4</a:t>
            </a:r>
            <a:endParaRPr kumimoji="1" lang="zh-CN" altLang="zh-CN" sz="2800" dirty="0">
              <a:solidFill>
                <a:srgbClr val="FFFFE5"/>
              </a:solidFill>
              <a:latin typeface="Times New Roman" panose="02020603050405020304" pitchFamily="18" charset="0"/>
              <a:ea typeface="Gulim" pitchFamily="34" charset="-127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29E76FF-703C-7B28-AD3A-1EF570D2B312}"/>
              </a:ext>
            </a:extLst>
          </p:cNvPr>
          <p:cNvSpPr txBox="1"/>
          <p:nvPr/>
        </p:nvSpPr>
        <p:spPr>
          <a:xfrm>
            <a:off x="4110990" y="298704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1CB756-380D-E87B-B3CC-2904FF80C165}"/>
              </a:ext>
            </a:extLst>
          </p:cNvPr>
          <p:cNvSpPr txBox="1"/>
          <p:nvPr/>
        </p:nvSpPr>
        <p:spPr>
          <a:xfrm>
            <a:off x="1006333" y="5609892"/>
            <a:ext cx="2151877" cy="59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Week 15</a:t>
            </a:r>
            <a:endParaRPr lang="zh-CN" altLang="en-US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8CA674-6585-1A9B-8E3D-8FB00D371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8680"/>
            <a:ext cx="9144000" cy="5688632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8836F6-8DCD-9A8F-F9B5-7796D01A4E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41585508-8364-4B33-A848-52D2438DCC82}" type="slidenum">
              <a:rPr lang="zh-CN" altLang="en-US" smtClean="0"/>
              <a:pPr>
                <a:defRPr/>
              </a:pPr>
              <a:t>74</a:t>
            </a:fld>
            <a:r>
              <a:rPr lang="zh-CN" altLang="en-US"/>
              <a:t>页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9DC1AF-4515-81A0-419C-CAAAA23F404C}"/>
              </a:ext>
            </a:extLst>
          </p:cNvPr>
          <p:cNvSpPr txBox="1"/>
          <p:nvPr/>
        </p:nvSpPr>
        <p:spPr>
          <a:xfrm>
            <a:off x="2627784" y="2636912"/>
            <a:ext cx="4464496" cy="1249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radley Hand ITC" panose="03070402050302030203" pitchFamily="66" charset="0"/>
                <a:cs typeface="Times New Roman" panose="02020603050405020304" pitchFamily="18" charset="0"/>
              </a:rPr>
              <a:t>     Thank you !</a:t>
            </a:r>
          </a:p>
          <a:p>
            <a:pPr>
              <a:buNone/>
            </a:pPr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预祝大家考试顺利</a:t>
            </a:r>
            <a:r>
              <a:rPr lang="en-US" altLang="zh-CN" sz="3600" dirty="0">
                <a:latin typeface="楷体" panose="02010609060101010101" pitchFamily="49" charset="-122"/>
                <a:ea typeface="楷体" panose="02010609060101010101" pitchFamily="49" charset="-122"/>
              </a:rPr>
              <a:t>~</a:t>
            </a:r>
            <a:endParaRPr lang="zh-CN" altLang="en-US" sz="3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6238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FF7F8A7F-9749-46AA-8C0C-6F991BD16F2A}" type="slidenum">
              <a:rPr lang="zh-CN" altLang="en-US"/>
              <a:pPr>
                <a:defRPr/>
              </a:pPr>
              <a:t>7</a:t>
            </a:fld>
            <a:r>
              <a:rPr lang="zh-CN" altLang="en-US"/>
              <a:t>页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例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 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有多少个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1~100</a:t>
            </a:r>
            <a:r>
              <a:rPr lang="zh-CN" altLang="en-US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之间的整数是偶数或末位是</a:t>
            </a: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5?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Hint  50 + 10 = 60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第</a:t>
            </a:r>
            <a:fld id="{B08FD8F0-72D8-4FF2-8674-D19D87D4DA8A}" type="slidenum">
              <a:rPr lang="zh-CN" altLang="en-US"/>
              <a:pPr>
                <a:defRPr/>
              </a:pPr>
              <a:t>8</a:t>
            </a:fld>
            <a:r>
              <a:rPr lang="zh-CN" altLang="en-US"/>
              <a:t>页</a:t>
            </a:r>
          </a:p>
        </p:txBody>
      </p:sp>
      <p:sp>
        <p:nvSpPr>
          <p:cNvPr id="17411" name="Rectangle 4"/>
          <p:cNvSpPr>
            <a:spLocks noGrp="1" noChangeArrowheads="1"/>
          </p:cNvSpPr>
          <p:nvPr>
            <p:ph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2. 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乘法原理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(Product principle, Product  rule, Multiplication principle) 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若事件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种不同选取方式使其发生，事件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种不同选取方式，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…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，事件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A</a:t>
            </a:r>
            <a:r>
              <a:rPr lang="en-US" altLang="zh-CN" i="1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种不同选取方式，则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这</a:t>
            </a:r>
            <a:r>
              <a:rPr lang="en-US" altLang="zh-CN" i="1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个事件</a:t>
            </a:r>
            <a:r>
              <a:rPr lang="zh-CN" altLang="en-US" dirty="0">
                <a:solidFill>
                  <a:srgbClr val="66FF66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依次</a:t>
            </a:r>
            <a:r>
              <a:rPr lang="zh-CN" altLang="en-US" dirty="0">
                <a:solidFill>
                  <a:srgbClr val="FFFF00"/>
                </a:solidFill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发生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有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1</a:t>
            </a:r>
            <a:r>
              <a:rPr lang="en-US" altLang="zh-CN" i="1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baseline="-25000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2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 … </a:t>
            </a:r>
            <a:r>
              <a:rPr lang="en-US" altLang="zh-CN" i="1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m</a:t>
            </a:r>
            <a:r>
              <a:rPr lang="en-US" altLang="zh-CN" i="1" baseline="-25000" dirty="0" err="1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k</a:t>
            </a:r>
            <a:r>
              <a:rPr lang="zh-CN" altLang="en-US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种不同选取方式</a:t>
            </a:r>
            <a:r>
              <a:rPr lang="en-US" altLang="zh-CN" dirty="0">
                <a:latin typeface="Times New Roman" pitchFamily="18" charset="0"/>
                <a:ea typeface="华文楷体" pitchFamily="2" charset="-122"/>
                <a:cs typeface="Times New Roman" pitchFamily="18" charset="0"/>
              </a:rPr>
              <a:t>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楷体_GB2312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accent1">
                <a:alpha val="17000"/>
              </a:schemeClr>
            </a:gs>
            <a:gs pos="100000">
              <a:srgbClr val="0000CC"/>
            </a:gs>
          </a:gsLst>
          <a:lin ang="2700000" scaled="1"/>
        </a:gradFill>
        <a:ln w="57150" cap="flat" cmpd="thinThick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zh-CN" altLang="en-US" sz="3200" b="1" i="0" u="none" strike="noStrike" cap="none" normalizeH="0" baseline="0" smtClean="0">
            <a:ln>
              <a:noFill/>
            </a:ln>
            <a:solidFill>
              <a:srgbClr val="FFFF99"/>
            </a:solidFill>
            <a:effectLst/>
            <a:latin typeface="Arial" charset="0"/>
            <a:ea typeface="楷体_GB2312" pitchFamily="49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8084</TotalTime>
  <Words>3505</Words>
  <Application>Microsoft Office PowerPoint</Application>
  <PresentationFormat>全屏显示(4:3)</PresentationFormat>
  <Paragraphs>413</Paragraphs>
  <Slides>75</Slides>
  <Notes>1</Notes>
  <HiddenSlides>11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75</vt:i4>
      </vt:variant>
    </vt:vector>
  </HeadingPairs>
  <TitlesOfParts>
    <vt:vector size="93" baseType="lpstr">
      <vt:lpstr>Gulim</vt:lpstr>
      <vt:lpstr>华文楷体</vt:lpstr>
      <vt:lpstr>STXinwei</vt:lpstr>
      <vt:lpstr>KaiTi</vt:lpstr>
      <vt:lpstr>KaiTi</vt:lpstr>
      <vt:lpstr>楷体_GB2312</vt:lpstr>
      <vt:lpstr>隶书</vt:lpstr>
      <vt:lpstr>SimSun</vt:lpstr>
      <vt:lpstr>Arial</vt:lpstr>
      <vt:lpstr>Bradley Hand ITC</vt:lpstr>
      <vt:lpstr>Cambria Math</vt:lpstr>
      <vt:lpstr>Times New Roman</vt:lpstr>
      <vt:lpstr>Wingdings</vt:lpstr>
      <vt:lpstr>默认设计模板</vt:lpstr>
      <vt:lpstr>自定义设计方案</vt:lpstr>
      <vt:lpstr>1_自定义设计方案</vt:lpstr>
      <vt:lpstr>公式</vt:lpstr>
      <vt:lpstr>Equation</vt:lpstr>
      <vt:lpstr>PowerPoint 演示文稿</vt:lpstr>
      <vt:lpstr>Chapter 8  组合计数 </vt:lpstr>
      <vt:lpstr>8.1 排列组合与二项式定理</vt:lpstr>
      <vt:lpstr>8.1 排列组合与二项式定理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8.1 排列组合与二项式定理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小结与作业</vt:lpstr>
      <vt:lpstr>8.3 递归关系</vt:lpstr>
      <vt:lpstr>8.3 递归关系</vt:lpstr>
      <vt:lpstr>8.3 递归关系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8.3 递归关系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小结与作业</vt:lpstr>
      <vt:lpstr>PowerPoint 演示文稿</vt:lpstr>
    </vt:vector>
  </TitlesOfParts>
  <Company>fdf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邓辉文</dc:creator>
  <cp:lastModifiedBy>Xia Zeng</cp:lastModifiedBy>
  <cp:revision>247</cp:revision>
  <dcterms:created xsi:type="dcterms:W3CDTF">2007-10-03T12:58:11Z</dcterms:created>
  <dcterms:modified xsi:type="dcterms:W3CDTF">2025-06-04T09:06:00Z</dcterms:modified>
</cp:coreProperties>
</file>

<file path=docProps/thumbnail.jpeg>
</file>